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5"/>
  </p:notesMasterIdLst>
  <p:sldIdLst>
    <p:sldId id="277" r:id="rId2"/>
    <p:sldId id="314" r:id="rId3"/>
    <p:sldId id="295" r:id="rId4"/>
    <p:sldId id="308" r:id="rId5"/>
    <p:sldId id="313" r:id="rId6"/>
    <p:sldId id="303" r:id="rId7"/>
    <p:sldId id="309" r:id="rId8"/>
    <p:sldId id="315" r:id="rId9"/>
    <p:sldId id="307" r:id="rId10"/>
    <p:sldId id="299" r:id="rId11"/>
    <p:sldId id="301" r:id="rId12"/>
    <p:sldId id="310" r:id="rId13"/>
    <p:sldId id="311" r:id="rId14"/>
  </p:sldIdLst>
  <p:sldSz cx="9144000" cy="6858000" type="screen4x3"/>
  <p:notesSz cx="6858000" cy="9926638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33"/>
    <a:srgbClr val="4476B2"/>
    <a:srgbClr val="0000FF"/>
    <a:srgbClr val="0033CC"/>
    <a:srgbClr val="6666FF"/>
    <a:srgbClr val="0066FF"/>
    <a:srgbClr val="F4D6AA"/>
    <a:srgbClr val="9BE5FF"/>
    <a:srgbClr val="64E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76" autoAdjust="0"/>
  </p:normalViewPr>
  <p:slideViewPr>
    <p:cSldViewPr>
      <p:cViewPr varScale="1">
        <p:scale>
          <a:sx n="78" d="100"/>
          <a:sy n="78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2"/>
            <a:ext cx="2971800" cy="498056"/>
          </a:xfrm>
          <a:prstGeom prst="rect">
            <a:avLst/>
          </a:prstGeom>
        </p:spPr>
        <p:txBody>
          <a:bodyPr vert="horz" lIns="92641" tIns="46319" rIns="92641" bIns="4631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7" y="12"/>
            <a:ext cx="2971800" cy="498056"/>
          </a:xfrm>
          <a:prstGeom prst="rect">
            <a:avLst/>
          </a:prstGeom>
        </p:spPr>
        <p:txBody>
          <a:bodyPr vert="horz" lIns="92641" tIns="46319" rIns="92641" bIns="46319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41" tIns="46319" rIns="92641" bIns="4631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5"/>
            <a:ext cx="5486400" cy="3908614"/>
          </a:xfrm>
          <a:prstGeom prst="rect">
            <a:avLst/>
          </a:prstGeom>
        </p:spPr>
        <p:txBody>
          <a:bodyPr vert="horz" lIns="92641" tIns="46319" rIns="92641" bIns="4631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71800" cy="498055"/>
          </a:xfrm>
          <a:prstGeom prst="rect">
            <a:avLst/>
          </a:prstGeom>
        </p:spPr>
        <p:txBody>
          <a:bodyPr vert="horz" lIns="92641" tIns="46319" rIns="92641" bIns="4631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7" y="9428584"/>
            <a:ext cx="2971800" cy="498055"/>
          </a:xfrm>
          <a:prstGeom prst="rect">
            <a:avLst/>
          </a:prstGeom>
        </p:spPr>
        <p:txBody>
          <a:bodyPr vert="horz" lIns="92641" tIns="46319" rIns="92641" bIns="46319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50718" indent="-288739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4952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6936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8915" indent="-23099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0895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2877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64859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26841" indent="-230990" defTabSz="105229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5229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52292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4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295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75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630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99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801" indent="0">
              <a:buNone/>
              <a:defRPr sz="2736"/>
            </a:lvl2pPr>
            <a:lvl3pPr marL="891603" indent="0">
              <a:buNone/>
              <a:defRPr sz="2309"/>
            </a:lvl3pPr>
            <a:lvl4pPr marL="1337404" indent="0">
              <a:buNone/>
              <a:defRPr sz="1967"/>
            </a:lvl4pPr>
            <a:lvl5pPr marL="1783205" indent="0">
              <a:buNone/>
              <a:defRPr sz="1967"/>
            </a:lvl5pPr>
            <a:lvl6pPr marL="2229005" indent="0">
              <a:buNone/>
              <a:defRPr sz="1967"/>
            </a:lvl6pPr>
            <a:lvl7pPr marL="2674808" indent="0">
              <a:buNone/>
              <a:defRPr sz="1967"/>
            </a:lvl7pPr>
            <a:lvl8pPr marL="3120609" indent="0">
              <a:buNone/>
              <a:defRPr sz="1967"/>
            </a:lvl8pPr>
            <a:lvl9pPr marL="3566409" indent="0">
              <a:buNone/>
              <a:defRPr sz="1967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7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8"/>
            <a:ext cx="923618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801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603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40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2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0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4808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06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64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7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600200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3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1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pPr defTabSz="89160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9160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891603" rtl="0" eaLnBrk="1" latinLnBrk="0" hangingPunct="1">
        <a:lnSpc>
          <a:spcPts val="4445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752" indent="0" algn="l" defTabSz="891603" rtl="0" eaLnBrk="1" latinLnBrk="0" hangingPunct="1">
        <a:spcBef>
          <a:spcPct val="20000"/>
        </a:spcBef>
        <a:buFont typeface="+mj-lt"/>
        <a:buNone/>
        <a:defRPr sz="3164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752" indent="0" algn="l" defTabSz="891603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290" indent="-222547" algn="l" defTabSz="891603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037" algn="just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6720" indent="0" algn="l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19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77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3509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89311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801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603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404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2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0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4808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06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64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980633" y="2420888"/>
            <a:ext cx="5240956" cy="4482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Федеральная налоговая служба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1619672" y="3725907"/>
            <a:ext cx="6264696" cy="303359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«Основные изменения по специальным налоговым режимам с 01.01.2021»</a:t>
            </a:r>
          </a:p>
          <a:p>
            <a:pPr algn="ctr" defTabSz="891603" eaLnBrk="1" hangingPunct="1"/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2020</a:t>
            </a:r>
          </a:p>
          <a:p>
            <a:pPr algn="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r" defTabSz="891603" eaLnBrk="1" hangingPunct="1"/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Шиляева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Ирина Леонидовна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884"/>
            <a:ext cx="1786415" cy="17708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32" y="4704356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24744"/>
            <a:ext cx="8058381" cy="511256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600" dirty="0" smtClean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Вопрос: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чет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в целях применения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УСН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остаточной стоимости объектов основных средств (ОС) и нематериальных активов (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НМА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), использованных для ведения деятельности, облагаемой в рамках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. </a:t>
            </a: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а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дату перехода на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УСН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отражают остаточную стоимость ОС и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НМА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в виде разницы между ценой приобретения (создания) ОС и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НМА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и суммой амортизации, начисленной в порядке, установленном законодательством о бухгалтерском учете, за период применения системы налогообложения в виде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. 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+mn-lt"/>
              </a:rPr>
              <a:t>Остаточная стоимость указанных объектов ОС и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НМА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включается в состав расходов, учитываемых при определении налоговой базы по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УСН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, равными долями за отчетные периоды в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порядке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, установленном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пп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3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п. 3 ст.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346.16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НК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РФ.</a:t>
            </a:r>
          </a:p>
          <a:p>
            <a:pPr algn="just"/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Вопрос: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ИП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планирует с 01.01.2021 получить патент в отношении вида деятельности, по которому он уплачивал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Какие сроки подачи заявления для получения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патента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?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ИП,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может представить заявление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не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позднее чем за 10 рабочих дней до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01.01.2021,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то есть </a:t>
            </a:r>
            <a:r>
              <a:rPr lang="ru-RU" sz="1600" dirty="0">
                <a:solidFill>
                  <a:schemeClr val="tx1"/>
                </a:solidFill>
                <a:latin typeface="+mn-lt"/>
              </a:rPr>
              <a:t>не позднее 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17.12.2020. </a:t>
            </a:r>
            <a:endParaRPr lang="ru-RU" sz="1600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en-US" sz="1600" b="0" dirty="0" smtClean="0">
                <a:solidFill>
                  <a:schemeClr val="tx1"/>
                </a:solidFill>
                <a:latin typeface="+mn-lt"/>
              </a:rPr>
              <a:t>     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Налоговый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орган обязан в течение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5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рабочих дней со дня получения заявления на получение патента выдать или направить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ИП патент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или уведомление об отказе в выдаче патента (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3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ст.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346.45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НК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РФ).  </a:t>
            </a:r>
          </a:p>
          <a:p>
            <a:pPr algn="just"/>
            <a:r>
              <a:rPr lang="en-US" sz="1600" b="0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случае, если заявление подано менее чем за 10 дней, но в пределах 5-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тидневного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срока на рассмотрение налогового органа указанного заявления и это заявление поступило до даты начала действия патента </a:t>
            </a:r>
            <a:r>
              <a:rPr lang="ru-RU" sz="1600" b="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600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т.е. не </a:t>
            </a:r>
            <a:r>
              <a:rPr lang="ru-RU" sz="1600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позднее 24.12.2020</a:t>
            </a:r>
            <a:r>
              <a:rPr lang="ru-RU" sz="1600" b="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600" dirty="0" smtClean="0">
                <a:solidFill>
                  <a:srgbClr val="007033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налоговый орган вправе рассмотреть возможность выдачи патента </a:t>
            </a:r>
            <a:r>
              <a:rPr lang="ru-RU" sz="1600" b="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 указанием в нем даты начала действия патента (с 01.01.2021) согласно заявлению </a:t>
            </a:r>
            <a:r>
              <a:rPr lang="ru-RU" sz="1600" b="0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(письмо Минфина России от 17.07.2017 №03-11-12/45160, письмо </a:t>
            </a:r>
            <a:r>
              <a:rPr lang="ru-RU" sz="1600" b="0" i="1" dirty="0" err="1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ФНС</a:t>
            </a:r>
            <a:r>
              <a:rPr lang="ru-RU" sz="1600" b="0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России от 30.04.2013 №</a:t>
            </a:r>
            <a:r>
              <a:rPr lang="ru-RU" sz="1600" b="0" i="1" dirty="0" err="1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ЕД</a:t>
            </a:r>
            <a:r>
              <a:rPr lang="ru-RU" sz="1600" b="0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-4-3/7971</a:t>
            </a:r>
            <a:r>
              <a:rPr lang="en-US" sz="1600" b="0" i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@)</a:t>
            </a:r>
            <a:endParaRPr lang="ru-RU" sz="1600" b="0" i="1" dirty="0" smtClean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22379" cy="504056"/>
          </a:xfrm>
        </p:spPr>
        <p:txBody>
          <a:bodyPr>
            <a:noAutofit/>
          </a:bodyPr>
          <a:lstStyle/>
          <a:p>
            <a:pPr marL="310752" indent="342900" algn="ctr">
              <a:lnSpc>
                <a:spcPct val="117000"/>
              </a:lnSpc>
              <a:spcBef>
                <a:spcPct val="20000"/>
              </a:spcBef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в связи с отменой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20.11.2020 №</a:t>
            </a:r>
            <a:r>
              <a:rPr lang="ru-RU" sz="1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-4-3/19053</a:t>
            </a:r>
            <a:r>
              <a:rPr lang="en-US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1400" b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813911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07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836712"/>
            <a:ext cx="8208911" cy="5832648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Вопрос: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Учет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организацией доходов, полученных в период применения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ОСНО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от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реализации товаров, приобретённых в период применения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. </a:t>
            </a:r>
            <a:endParaRPr lang="ru-RU" sz="1600" b="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Ответ: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В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случае перехода налогоплательщика с уплаты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на применение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ОСНО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в налоговую базу по налогу на прибыль организаций включаются доходы от реализации товаров, осуществленной в период применения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ОСНО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При этом дата получения доходов определяется в порядке, установленном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ст.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271 или 273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НК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 РФ. </a:t>
            </a:r>
            <a:endParaRPr lang="ru-RU" sz="16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1600" dirty="0" smtClean="0">
              <a:latin typeface="+mn-lt"/>
            </a:endParaRPr>
          </a:p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FF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Вопрос:</a:t>
            </a:r>
            <a:r>
              <a:rPr lang="ru-RU" sz="1600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У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чет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в целях исчисления налога на прибыль организаций доходов от реализации товаров (работ, услуг), в отношении которых получен аванс (оплата, частичная оплата в счет предстоящих поставок товаров), в период применения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. </a:t>
            </a:r>
            <a:endParaRPr lang="ru-RU" sz="1600" b="0" dirty="0" smtClean="0">
              <a:solidFill>
                <a:schemeClr val="tx1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1600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Ответ</a:t>
            </a:r>
            <a:r>
              <a:rPr lang="ru-RU" sz="1600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:</a:t>
            </a:r>
            <a:r>
              <a:rPr lang="ru-RU" sz="1600" b="0" dirty="0">
                <a:solidFill>
                  <a:srgbClr val="0000FF"/>
                </a:solidFill>
                <a:latin typeface="+mn-lt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Налогоплательщики, использующие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метод начисления, доходы от реализации товаров (работ, услуг), в отношении которых получен аванс (оплата, частичная оплата) в периоде применения налогоплательщиком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 учитываются в целях исчисления налога на прибыль организаций в периоде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применения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им </a:t>
            </a:r>
            <a:r>
              <a:rPr lang="ru-RU" sz="1600" b="0" dirty="0" err="1" smtClean="0">
                <a:solidFill>
                  <a:schemeClr val="tx1"/>
                </a:solidFill>
                <a:latin typeface="+mn-lt"/>
              </a:rPr>
              <a:t>ОСНО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. </a:t>
            </a:r>
          </a:p>
          <a:p>
            <a:pPr algn="just">
              <a:lnSpc>
                <a:spcPct val="120000"/>
              </a:lnSpc>
            </a:pPr>
            <a:endParaRPr lang="ru-RU" sz="1600" b="0" dirty="0" smtClean="0">
              <a:latin typeface="+mn-lt"/>
            </a:endParaRPr>
          </a:p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Вопрос: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Учет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в целях применения налога на прибыль организаций расходов на приобретение товаров для перепродажи, понесенных в период применения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FF"/>
                </a:solidFill>
                <a:latin typeface="+mn-lt"/>
              </a:rPr>
              <a:t>Ответ: </a:t>
            </a:r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Стоимость 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остатков товаров, не реализованных организацией в период применения </a:t>
            </a:r>
            <a:r>
              <a:rPr lang="ru-RU" sz="1600" b="0" dirty="0" err="1">
                <a:solidFill>
                  <a:schemeClr val="tx1"/>
                </a:solidFill>
                <a:latin typeface="+mn-lt"/>
              </a:rPr>
              <a:t>ЕНВД</a:t>
            </a:r>
            <a:r>
              <a:rPr lang="ru-RU" sz="1600" b="0" dirty="0">
                <a:solidFill>
                  <a:schemeClr val="tx1"/>
                </a:solidFill>
                <a:latin typeface="+mn-lt"/>
              </a:rPr>
              <a:t>, может быть учтена при реализации таких товаров в период применения общего режима налогообложения.</a:t>
            </a:r>
            <a:r>
              <a:rPr lang="ru-RU" sz="1600" dirty="0" smtClean="0">
                <a:solidFill>
                  <a:schemeClr val="tx1"/>
                </a:solidFill>
                <a:latin typeface="+mn-lt"/>
              </a:rPr>
              <a:t> </a:t>
            </a:r>
            <a:endParaRPr lang="ru-RU" sz="1600" b="0" dirty="0" smtClean="0">
              <a:solidFill>
                <a:schemeClr val="tx1"/>
              </a:solidFill>
              <a:latin typeface="+mn-lt"/>
            </a:endParaRPr>
          </a:p>
          <a:p>
            <a:pPr algn="just">
              <a:lnSpc>
                <a:spcPct val="120000"/>
              </a:lnSpc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166394" cy="487958"/>
          </a:xfrm>
        </p:spPr>
        <p:txBody>
          <a:bodyPr>
            <a:normAutofit fontScale="90000"/>
          </a:bodyPr>
          <a:lstStyle/>
          <a:p>
            <a:pPr marL="310752" algn="ctr">
              <a:spcBef>
                <a:spcPct val="20000"/>
              </a:spcBef>
            </a:pP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в связи с отменой </a:t>
            </a:r>
            <a:r>
              <a:rPr lang="ru-RU" sz="27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20.11.2020 №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-4-3/19053</a:t>
            </a:r>
            <a:r>
              <a:rPr lang="en-US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13911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02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36713"/>
            <a:ext cx="8064895" cy="5599414"/>
          </a:xfrm>
        </p:spPr>
        <p:txBody>
          <a:bodyPr>
            <a:noAutofit/>
          </a:bodyPr>
          <a:lstStyle/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Вопрос: </a:t>
            </a:r>
            <a:r>
              <a:rPr lang="ru-RU" sz="1500" b="0" dirty="0" smtClean="0">
                <a:solidFill>
                  <a:schemeClr val="tx1"/>
                </a:solidFill>
              </a:rPr>
              <a:t>Исчисление </a:t>
            </a:r>
            <a:r>
              <a:rPr lang="ru-RU" sz="1500" b="0" dirty="0">
                <a:solidFill>
                  <a:schemeClr val="tx1"/>
                </a:solidFill>
              </a:rPr>
              <a:t>НДС при переходе с 01.01.2021 налогоплательщика с уплаты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 на </a:t>
            </a:r>
            <a:r>
              <a:rPr lang="ru-RU" sz="1500" b="0" dirty="0" err="1" smtClean="0">
                <a:solidFill>
                  <a:schemeClr val="tx1"/>
                </a:solidFill>
              </a:rPr>
              <a:t>ОСНО</a:t>
            </a:r>
            <a:r>
              <a:rPr lang="ru-RU" sz="1500" b="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Ответ: </a:t>
            </a:r>
            <a:r>
              <a:rPr lang="ru-RU" sz="1500" b="0" dirty="0">
                <a:solidFill>
                  <a:schemeClr val="tx1"/>
                </a:solidFill>
              </a:rPr>
              <a:t>Если аванс в счет предстоящих поставок товаров (работ, услуг, имущественных прав) получен налогоплательщиком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 до 31.12.2020 включительно, а отгрузка будет производиться, начиная с 01.01.2021, то НДС с авансов не исчисляется. При отгрузке начиная с 01.01.2021 в счет полученного аванса (оплаты, частичной оплаты в счет предстоящих поставок товаров, работ, услуг, имущественных прав), исчисление НДС производится в общеустановленном порядке. </a:t>
            </a:r>
            <a:endParaRPr lang="ru-RU" sz="1500" b="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b="0" dirty="0" smtClean="0">
                <a:solidFill>
                  <a:schemeClr val="tx1"/>
                </a:solidFill>
              </a:rPr>
              <a:t>     При </a:t>
            </a:r>
            <a:r>
              <a:rPr lang="ru-RU" sz="1500" b="0" dirty="0">
                <a:solidFill>
                  <a:schemeClr val="tx1"/>
                </a:solidFill>
              </a:rPr>
              <a:t>заключении договоров по 31.12.2020 включительно на реализацию товаров (работ, услуг, имущественных прав) начиная с 01.01.2021 рекомендуется в указанных договорах отражать цену указанных товаров (работ, услуг, имущественных прав) с учетом НДС. </a:t>
            </a:r>
          </a:p>
          <a:p>
            <a:pPr algn="just"/>
            <a:r>
              <a:rPr lang="ru-RU" sz="1500" b="0" dirty="0" smtClean="0">
                <a:solidFill>
                  <a:schemeClr val="tx1"/>
                </a:solidFill>
              </a:rPr>
              <a:t>      В </a:t>
            </a:r>
            <a:r>
              <a:rPr lang="ru-RU" sz="1500" b="0" dirty="0">
                <a:solidFill>
                  <a:schemeClr val="tx1"/>
                </a:solidFill>
              </a:rPr>
              <a:t>том случае, если отгрузка товаров (работ, услуг, имущественных прав) произведена по 31.12.2020 включительно, то исчисление НДС налогоплательщиком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 не производится, независимо от даты получения оплаты от покупателей этих товаров (работ, услуг, имущественных прав). </a:t>
            </a:r>
            <a:endParaRPr lang="ru-RU" sz="1500" b="0" dirty="0" smtClean="0">
              <a:solidFill>
                <a:schemeClr val="tx1"/>
              </a:solidFill>
            </a:endParaRPr>
          </a:p>
          <a:p>
            <a:pPr algn="just"/>
            <a:endParaRPr lang="ru-RU" sz="1500" b="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Вопрос: </a:t>
            </a:r>
            <a:r>
              <a:rPr lang="ru-RU" sz="1500" b="0" dirty="0">
                <a:solidFill>
                  <a:schemeClr val="tx1"/>
                </a:solidFill>
              </a:rPr>
              <a:t>Организация использует </a:t>
            </a:r>
            <a:r>
              <a:rPr lang="ru-RU" sz="1500" b="0" dirty="0" err="1" smtClean="0">
                <a:solidFill>
                  <a:schemeClr val="tx1"/>
                </a:solidFill>
              </a:rPr>
              <a:t>ОСНО</a:t>
            </a:r>
            <a:r>
              <a:rPr lang="ru-RU" sz="1500" b="0" dirty="0" smtClean="0">
                <a:solidFill>
                  <a:schemeClr val="tx1"/>
                </a:solidFill>
              </a:rPr>
              <a:t> и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. В связи с отменой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 с 2021 года планируем полностью перейти на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</a:t>
            </a:r>
            <a:r>
              <a:rPr lang="ru-RU" sz="1500" b="0" dirty="0" smtClean="0">
                <a:solidFill>
                  <a:schemeClr val="tx1"/>
                </a:solidFill>
              </a:rPr>
              <a:t>«доходы – расходы». </a:t>
            </a:r>
            <a:r>
              <a:rPr lang="ru-RU" sz="1500" b="0" dirty="0">
                <a:solidFill>
                  <a:schemeClr val="tx1"/>
                </a:solidFill>
              </a:rPr>
              <a:t>Как быть с остатками товаров, по которым НДС уже взят к вычету, а реализация пройдет в следующем году? </a:t>
            </a:r>
            <a:endParaRPr lang="ru-RU" sz="1500" b="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Ответ: </a:t>
            </a:r>
            <a:r>
              <a:rPr lang="ru-RU" sz="1500" b="0" dirty="0" smtClean="0">
                <a:solidFill>
                  <a:schemeClr val="tx1"/>
                </a:solidFill>
              </a:rPr>
              <a:t>При </a:t>
            </a:r>
            <a:r>
              <a:rPr lang="ru-RU" sz="1500" b="0" dirty="0">
                <a:solidFill>
                  <a:schemeClr val="tx1"/>
                </a:solidFill>
              </a:rPr>
              <a:t>переходе налогоплательщика на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суммы НДС, принятые к вычету налогоплательщиком по товарам (работам, услугам), подлежат восстановлению в налоговом периоде, предшествующем переходу на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. </a:t>
            </a:r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88640"/>
            <a:ext cx="7337192" cy="4796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в связи с отменой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20.11.2020 №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-4-3/19053</a:t>
            </a:r>
            <a:r>
              <a:rPr lang="en-US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13911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03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980729"/>
            <a:ext cx="7992888" cy="545539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rgbClr val="0000FF"/>
                </a:solidFill>
              </a:rPr>
              <a:t>Вопрос: </a:t>
            </a:r>
            <a:r>
              <a:rPr lang="ru-RU" b="0" dirty="0" smtClean="0">
                <a:solidFill>
                  <a:schemeClr val="tx1"/>
                </a:solidFill>
              </a:rPr>
              <a:t>Планируется ли уменьшение стоимости патента по розничной торговле?</a:t>
            </a: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Ответ: </a:t>
            </a:r>
            <a:r>
              <a:rPr lang="ru-RU" b="0" dirty="0" smtClean="0">
                <a:solidFill>
                  <a:schemeClr val="tx1"/>
                </a:solidFill>
              </a:rPr>
              <a:t>Стоимость патента по розничной торговле изменится в зависимости от дифференциации по группам МО.</a:t>
            </a:r>
          </a:p>
          <a:p>
            <a:pPr algn="just"/>
            <a:endParaRPr lang="ru-RU" b="0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Вопрос: </a:t>
            </a:r>
            <a:r>
              <a:rPr lang="ru-RU" b="0" dirty="0" smtClean="0">
                <a:solidFill>
                  <a:schemeClr val="tx1"/>
                </a:solidFill>
              </a:rPr>
              <a:t>Планируется ли изменение налоговых ставок по </a:t>
            </a:r>
            <a:r>
              <a:rPr lang="ru-RU" b="0" dirty="0" err="1" smtClean="0">
                <a:solidFill>
                  <a:schemeClr val="tx1"/>
                </a:solidFill>
              </a:rPr>
              <a:t>УСН</a:t>
            </a:r>
            <a:r>
              <a:rPr lang="ru-RU" b="0" dirty="0" smtClean="0">
                <a:solidFill>
                  <a:schemeClr val="tx1"/>
                </a:solidFill>
              </a:rPr>
              <a:t> для налогоплательщиков переходящих с </a:t>
            </a:r>
            <a:r>
              <a:rPr lang="ru-RU" b="0" dirty="0" err="1" smtClean="0">
                <a:solidFill>
                  <a:schemeClr val="tx1"/>
                </a:solidFill>
              </a:rPr>
              <a:t>ЕНВД</a:t>
            </a:r>
            <a:r>
              <a:rPr lang="ru-RU" b="0" dirty="0" smtClean="0">
                <a:solidFill>
                  <a:schemeClr val="tx1"/>
                </a:solidFill>
              </a:rPr>
              <a:t> по розничной торговле?</a:t>
            </a:r>
          </a:p>
          <a:p>
            <a:pPr algn="just"/>
            <a:r>
              <a:rPr lang="ru-RU" dirty="0" smtClean="0">
                <a:solidFill>
                  <a:srgbClr val="0000FF"/>
                </a:solidFill>
              </a:rPr>
              <a:t>Ответ: </a:t>
            </a:r>
            <a:r>
              <a:rPr lang="ru-RU" b="0" dirty="0" smtClean="0">
                <a:solidFill>
                  <a:schemeClr val="tx1"/>
                </a:solidFill>
              </a:rPr>
              <a:t>в 2021 году для </a:t>
            </a:r>
            <a:r>
              <a:rPr lang="ru-RU" b="0" dirty="0" err="1" smtClean="0">
                <a:solidFill>
                  <a:schemeClr val="tx1"/>
                </a:solidFill>
              </a:rPr>
              <a:t>СМП</a:t>
            </a:r>
            <a:r>
              <a:rPr lang="ru-RU" b="0" dirty="0" smtClean="0">
                <a:solidFill>
                  <a:schemeClr val="tx1"/>
                </a:solidFill>
              </a:rPr>
              <a:t> при переходе на применение </a:t>
            </a:r>
            <a:r>
              <a:rPr lang="ru-RU" b="0" dirty="0" err="1" smtClean="0">
                <a:solidFill>
                  <a:schemeClr val="tx1"/>
                </a:solidFill>
              </a:rPr>
              <a:t>УСН</a:t>
            </a:r>
            <a:r>
              <a:rPr lang="ru-RU" b="0" dirty="0" smtClean="0">
                <a:solidFill>
                  <a:schemeClr val="tx1"/>
                </a:solidFill>
              </a:rPr>
              <a:t> после снятия с учета в качестве плательщика </a:t>
            </a:r>
            <a:r>
              <a:rPr lang="ru-RU" b="0" dirty="0" err="1" smtClean="0">
                <a:solidFill>
                  <a:schemeClr val="tx1"/>
                </a:solidFill>
              </a:rPr>
              <a:t>ЕНВД</a:t>
            </a:r>
            <a:r>
              <a:rPr lang="ru-RU" b="0" dirty="0" smtClean="0">
                <a:solidFill>
                  <a:schemeClr val="tx1"/>
                </a:solidFill>
              </a:rPr>
              <a:t> налоговая ставка устанавливается в размере 2% для объекта «доходы» и 5 % для объекта «доходы – расходы».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02610" y="188640"/>
            <a:ext cx="7337192" cy="57606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Основные вопросы в связи с отменой </a:t>
            </a:r>
            <a:r>
              <a:rPr lang="ru-RU" sz="2400" dirty="0" err="1">
                <a:solidFill>
                  <a:srgbClr val="FF0000"/>
                </a:solidFill>
              </a:rPr>
              <a:t>ЕНВД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836712"/>
            <a:ext cx="813911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3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6640" y="2996952"/>
            <a:ext cx="7992887" cy="3845072"/>
          </a:xfrm>
        </p:spPr>
        <p:txBody>
          <a:bodyPr>
            <a:normAutofit/>
          </a:bodyPr>
          <a:lstStyle/>
          <a:p>
            <a:pPr algn="ctr"/>
            <a:endParaRPr lang="en-US" sz="1400" dirty="0"/>
          </a:p>
          <a:p>
            <a:pPr algn="ctr"/>
            <a:r>
              <a:rPr lang="ru-RU" sz="4000" dirty="0" smtClean="0"/>
              <a:t>Коэффициент-дефлятор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на </a:t>
            </a:r>
            <a:r>
              <a:rPr lang="ru-RU" sz="4000" dirty="0">
                <a:solidFill>
                  <a:srgbClr val="FF0000"/>
                </a:solidFill>
              </a:rPr>
              <a:t>2021 год </a:t>
            </a:r>
            <a:r>
              <a:rPr lang="ru-RU" sz="4000" dirty="0"/>
              <a:t>по </a:t>
            </a:r>
            <a:r>
              <a:rPr lang="ru-RU" sz="4000" dirty="0" err="1"/>
              <a:t>УСН</a:t>
            </a:r>
            <a:r>
              <a:rPr lang="ru-RU" sz="4000" dirty="0"/>
              <a:t>:</a:t>
            </a:r>
            <a:br>
              <a:rPr lang="ru-RU" sz="4000" dirty="0"/>
            </a:br>
            <a:r>
              <a:rPr lang="ru-RU" sz="4000" dirty="0">
                <a:solidFill>
                  <a:srgbClr val="FF0000"/>
                </a:solidFill>
              </a:rPr>
              <a:t>1,032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02609" y="980728"/>
            <a:ext cx="7337192" cy="110580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700" dirty="0" smtClean="0">
                <a:solidFill>
                  <a:srgbClr val="FF0000"/>
                </a:solidFill>
              </a:rPr>
              <a:t/>
            </a:r>
            <a:br>
              <a:rPr lang="en-US" sz="1700" dirty="0" smtClean="0">
                <a:solidFill>
                  <a:srgbClr val="FF0000"/>
                </a:solidFill>
              </a:rPr>
            </a:br>
            <a:r>
              <a:rPr lang="en-US" sz="1700" dirty="0">
                <a:solidFill>
                  <a:srgbClr val="FF0000"/>
                </a:solidFill>
              </a:rPr>
              <a:t/>
            </a:r>
            <a:br>
              <a:rPr lang="en-US" sz="1700" dirty="0">
                <a:solidFill>
                  <a:srgbClr val="FF0000"/>
                </a:solidFill>
              </a:rPr>
            </a:br>
            <a:r>
              <a:rPr lang="en-US" sz="1700" dirty="0" smtClean="0">
                <a:solidFill>
                  <a:srgbClr val="FF0000"/>
                </a:solidFill>
              </a:rPr>
              <a:t/>
            </a:r>
            <a:br>
              <a:rPr lang="en-US" sz="17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ИП </a:t>
            </a:r>
            <a:r>
              <a:rPr lang="ru-RU" sz="2800" dirty="0"/>
              <a:t>при применении </a:t>
            </a:r>
            <a:r>
              <a:rPr lang="ru-RU" sz="2800" dirty="0" err="1">
                <a:solidFill>
                  <a:srgbClr val="FF0000"/>
                </a:solidFill>
              </a:rPr>
              <a:t>УСН</a:t>
            </a:r>
            <a:r>
              <a:rPr lang="ru-RU" sz="2800" dirty="0"/>
              <a:t> и </a:t>
            </a:r>
            <a:r>
              <a:rPr lang="ru-RU" sz="2800" dirty="0" err="1">
                <a:solidFill>
                  <a:srgbClr val="FF0000"/>
                </a:solidFill>
              </a:rPr>
              <a:t>ПСН</a:t>
            </a:r>
            <a:r>
              <a:rPr lang="ru-RU" sz="2800" dirty="0"/>
              <a:t> должны </a:t>
            </a:r>
            <a:r>
              <a:rPr lang="ru-RU" sz="2800" dirty="0">
                <a:solidFill>
                  <a:srgbClr val="FF0000"/>
                </a:solidFill>
              </a:rPr>
              <a:t>вести КНИГУ ЧЕТА ДОХОДОВ И РАСХОДОВ</a:t>
            </a:r>
            <a:r>
              <a:rPr lang="ru-RU" sz="2800" dirty="0" smtClean="0"/>
              <a:t>.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Приказ </a:t>
            </a:r>
            <a:r>
              <a:rPr lang="ru-RU" sz="2800" dirty="0"/>
              <a:t>Минфина России от 22.10.2012 N </a:t>
            </a:r>
            <a:r>
              <a:rPr lang="ru-RU" sz="2800" dirty="0" err="1" smtClean="0"/>
              <a:t>135н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1700" dirty="0" smtClean="0"/>
              <a:t>"</a:t>
            </a:r>
            <a:r>
              <a:rPr lang="ru-RU" sz="1700" dirty="0"/>
              <a:t>Об утверждении форм Книги учета доходов и расходов организаций и индивидуальных предпринимателей, применяющих упрощенную систему налогообложения, Книги учета доходов индивидуальных предпринимателей, применяющих патентную систему налогообложения, и Порядков их заполнения</a:t>
            </a:r>
            <a:r>
              <a:rPr lang="ru-RU" sz="1700" dirty="0" smtClean="0"/>
              <a:t>“</a:t>
            </a:r>
            <a:r>
              <a:rPr lang="en-US" sz="3300" dirty="0" smtClean="0"/>
              <a:t/>
            </a:r>
            <a:br>
              <a:rPr lang="en-US" sz="3300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8" y="3068960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190" y="5805264"/>
            <a:ext cx="62245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15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68760"/>
            <a:ext cx="8064895" cy="5256584"/>
          </a:xfrm>
        </p:spPr>
        <p:txBody>
          <a:bodyPr>
            <a:noAutofit/>
          </a:bodyPr>
          <a:lstStyle/>
          <a:p>
            <a:pPr algn="ctr"/>
            <a:r>
              <a:rPr lang="ru-RU" sz="2000" u="sng" dirty="0" smtClean="0">
                <a:solidFill>
                  <a:srgbClr val="FF0000"/>
                </a:solidFill>
              </a:rPr>
              <a:t>Переходный период:</a:t>
            </a:r>
            <a:endParaRPr lang="ru-RU" sz="2000" b="0" u="sng" dirty="0">
              <a:solidFill>
                <a:srgbClr val="FF0000"/>
              </a:solidFill>
            </a:endParaRPr>
          </a:p>
          <a:p>
            <a:pPr algn="ctr"/>
            <a:r>
              <a:rPr lang="ru-RU" altLang="ru-RU" sz="2000" dirty="0" smtClean="0"/>
              <a:t>• </a:t>
            </a:r>
            <a:r>
              <a:rPr lang="ru-RU" altLang="ru-RU" sz="2000" dirty="0"/>
              <a:t>численность работников </a:t>
            </a:r>
            <a:r>
              <a:rPr lang="ru-RU" altLang="ru-RU" sz="2000" dirty="0">
                <a:solidFill>
                  <a:srgbClr val="FF0000"/>
                </a:solidFill>
              </a:rPr>
              <a:t>не более 130 </a:t>
            </a:r>
            <a:r>
              <a:rPr lang="ru-RU" altLang="ru-RU" sz="2000" dirty="0"/>
              <a:t>человек;</a:t>
            </a:r>
          </a:p>
          <a:p>
            <a:pPr algn="ctr"/>
            <a:r>
              <a:rPr lang="ru-RU" altLang="ru-RU" sz="2000" dirty="0"/>
              <a:t>• доход </a:t>
            </a:r>
            <a:r>
              <a:rPr lang="ru-RU" altLang="ru-RU" sz="2000" dirty="0">
                <a:solidFill>
                  <a:srgbClr val="FF0000"/>
                </a:solidFill>
              </a:rPr>
              <a:t>не превышает 200</a:t>
            </a:r>
            <a:r>
              <a:rPr lang="ru-RU" altLang="ru-RU" sz="2000" dirty="0"/>
              <a:t> млн. руб. в </a:t>
            </a:r>
            <a:r>
              <a:rPr lang="ru-RU" altLang="ru-RU" sz="2000" dirty="0" smtClean="0"/>
              <a:t>год.</a:t>
            </a:r>
          </a:p>
          <a:p>
            <a:pPr algn="ctr"/>
            <a:endParaRPr lang="ru-RU" sz="2000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u="sng" dirty="0" smtClean="0">
                <a:solidFill>
                  <a:srgbClr val="FF0000"/>
                </a:solidFill>
              </a:rPr>
              <a:t>Повышенные </a:t>
            </a:r>
            <a:r>
              <a:rPr lang="ru-RU" sz="2000" u="sng" dirty="0">
                <a:solidFill>
                  <a:srgbClr val="FF0000"/>
                </a:solidFill>
              </a:rPr>
              <a:t>налоговые ставки: </a:t>
            </a:r>
            <a:endParaRPr lang="ru-RU" sz="2000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8</a:t>
            </a:r>
            <a:r>
              <a:rPr lang="ru-RU" sz="2000" dirty="0">
                <a:solidFill>
                  <a:srgbClr val="FF0000"/>
                </a:solidFill>
              </a:rPr>
              <a:t>% </a:t>
            </a:r>
            <a:r>
              <a:rPr lang="ru-RU" sz="2000" dirty="0"/>
              <a:t>- для объекта налогообложения </a:t>
            </a:r>
            <a:r>
              <a:rPr lang="ru-RU" sz="2000" dirty="0" smtClean="0"/>
              <a:t>«доходы»;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20</a:t>
            </a:r>
            <a:r>
              <a:rPr lang="ru-RU" sz="2000" dirty="0">
                <a:solidFill>
                  <a:srgbClr val="FF0000"/>
                </a:solidFill>
              </a:rPr>
              <a:t>% </a:t>
            </a:r>
            <a:r>
              <a:rPr lang="ru-RU" sz="2000" dirty="0"/>
              <a:t>- для </a:t>
            </a:r>
            <a:r>
              <a:rPr lang="ru-RU" sz="2000" dirty="0" smtClean="0"/>
              <a:t>объекта «доходы</a:t>
            </a:r>
            <a:r>
              <a:rPr lang="ru-RU" sz="2000" dirty="0"/>
              <a:t>, уменьшенные на величину </a:t>
            </a:r>
            <a:r>
              <a:rPr lang="ru-RU" sz="2000" dirty="0" smtClean="0"/>
              <a:t>расходов»,</a:t>
            </a:r>
          </a:p>
          <a:p>
            <a:r>
              <a:rPr lang="ru-RU" sz="2000" i="1" u="sng" dirty="0">
                <a:solidFill>
                  <a:srgbClr val="FF0000"/>
                </a:solidFill>
              </a:rPr>
              <a:t>применяются в следующих </a:t>
            </a:r>
            <a:r>
              <a:rPr lang="ru-RU" sz="2000" i="1" u="sng" dirty="0" smtClean="0">
                <a:solidFill>
                  <a:srgbClr val="FF0000"/>
                </a:solidFill>
              </a:rPr>
              <a:t>случаях: </a:t>
            </a:r>
            <a:endParaRPr lang="ru-RU" sz="2000" i="1" u="sng" dirty="0">
              <a:solidFill>
                <a:srgbClr val="FF0000"/>
              </a:solidFill>
            </a:endParaRPr>
          </a:p>
          <a:p>
            <a:pPr algn="just"/>
            <a:r>
              <a:rPr lang="ru-RU" sz="2000" dirty="0"/>
              <a:t>- </a:t>
            </a:r>
            <a:r>
              <a:rPr lang="ru-RU" sz="2000" dirty="0">
                <a:solidFill>
                  <a:srgbClr val="00B050"/>
                </a:solidFill>
              </a:rPr>
              <a:t>доходы</a:t>
            </a:r>
            <a:r>
              <a:rPr lang="ru-RU" sz="2000" dirty="0"/>
              <a:t> в отчетном (налоговом) периоде, определяемые нарастающим итогом с начала налогового периода, составили </a:t>
            </a:r>
            <a:r>
              <a:rPr lang="ru-RU" sz="2000" i="1" dirty="0">
                <a:solidFill>
                  <a:srgbClr val="FF0000"/>
                </a:solidFill>
              </a:rPr>
              <a:t>более 150 млн руб.</a:t>
            </a:r>
            <a:r>
              <a:rPr lang="ru-RU" sz="2000" dirty="0"/>
              <a:t>, но не превысили </a:t>
            </a:r>
            <a:r>
              <a:rPr lang="ru-RU" sz="2000" i="1" dirty="0">
                <a:solidFill>
                  <a:srgbClr val="FF0000"/>
                </a:solidFill>
              </a:rPr>
              <a:t>200 млн руб.</a:t>
            </a:r>
            <a:r>
              <a:rPr lang="ru-RU" sz="2000" dirty="0"/>
              <a:t>;</a:t>
            </a:r>
          </a:p>
          <a:p>
            <a:r>
              <a:rPr lang="ru-RU" sz="2000" dirty="0"/>
              <a:t>- </a:t>
            </a:r>
            <a:r>
              <a:rPr lang="ru-RU" sz="2000" dirty="0">
                <a:solidFill>
                  <a:srgbClr val="00B050"/>
                </a:solidFill>
              </a:rPr>
              <a:t>средняя численность </a:t>
            </a:r>
            <a:r>
              <a:rPr lang="ru-RU" sz="2000" dirty="0"/>
              <a:t>за отчетный (налоговый) период </a:t>
            </a:r>
            <a:r>
              <a:rPr lang="ru-RU" sz="2000" i="1" dirty="0">
                <a:solidFill>
                  <a:srgbClr val="FF0000"/>
                </a:solidFill>
              </a:rPr>
              <a:t>превысила 100 человек</a:t>
            </a:r>
            <a:r>
              <a:rPr lang="ru-RU" sz="2000" dirty="0"/>
              <a:t>, но не более </a:t>
            </a:r>
            <a:r>
              <a:rPr lang="ru-RU" sz="2000" i="1" dirty="0" smtClean="0">
                <a:solidFill>
                  <a:srgbClr val="FF0000"/>
                </a:solidFill>
              </a:rPr>
              <a:t>130 человек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/>
            <a:endParaRPr lang="ru-RU" sz="1400" dirty="0" smtClean="0">
              <a:solidFill>
                <a:schemeClr val="tx1"/>
              </a:solidFill>
            </a:endParaRPr>
          </a:p>
          <a:p>
            <a:pPr algn="just"/>
            <a:r>
              <a:rPr lang="ru-RU" sz="1400" dirty="0" smtClean="0">
                <a:solidFill>
                  <a:schemeClr val="tx1"/>
                </a:solidFill>
              </a:rPr>
              <a:t>*По </a:t>
            </a:r>
            <a:r>
              <a:rPr lang="ru-RU" sz="1400" dirty="0">
                <a:solidFill>
                  <a:schemeClr val="tx1"/>
                </a:solidFill>
              </a:rPr>
              <a:t>повышенной ставке облагается часть налоговой базы, приходящаяся на период с начала квартала, в котором допущены превышения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424936" cy="864095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(глава 26.2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РФ)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</a:rPr>
              <a:t>Федеральный закон от 31.07.2020 N 266-ФЗ "</a:t>
            </a:r>
            <a:r>
              <a:rPr lang="ru-RU" sz="1600" dirty="0">
                <a:solidFill>
                  <a:schemeClr val="tx1"/>
                </a:solidFill>
              </a:rPr>
              <a:t>О внесении изменений в </a:t>
            </a:r>
            <a:r>
              <a:rPr lang="ru-RU" sz="2000" dirty="0">
                <a:solidFill>
                  <a:schemeClr val="tx1"/>
                </a:solidFill>
              </a:rPr>
              <a:t>главу 26.2 </a:t>
            </a:r>
            <a:r>
              <a:rPr lang="ru-RU" sz="2000" dirty="0" err="1" smtClean="0">
                <a:solidFill>
                  <a:schemeClr val="tx1"/>
                </a:solidFill>
              </a:rPr>
              <a:t>НК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РФ </a:t>
            </a:r>
            <a:r>
              <a:rPr lang="ru-RU" sz="1600" dirty="0">
                <a:solidFill>
                  <a:schemeClr val="tx1"/>
                </a:solidFill>
              </a:rPr>
              <a:t>и статью 2 Федерального закона "О внесении изменений в часть вторую </a:t>
            </a:r>
            <a:r>
              <a:rPr lang="ru-RU" sz="1600" dirty="0" err="1">
                <a:solidFill>
                  <a:schemeClr val="tx1"/>
                </a:solidFill>
              </a:rPr>
              <a:t>НК</a:t>
            </a:r>
            <a:r>
              <a:rPr lang="ru-RU" sz="1600" dirty="0">
                <a:solidFill>
                  <a:schemeClr val="tx1"/>
                </a:solidFill>
              </a:rPr>
              <a:t> РФ "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3568" y="1268760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68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794841"/>
            <a:ext cx="8208912" cy="821402"/>
          </a:xfrm>
        </p:spPr>
        <p:txBody>
          <a:bodyPr>
            <a:normAutofit/>
          </a:bodyPr>
          <a:lstStyle/>
          <a:p>
            <a:pPr algn="ctr"/>
            <a:r>
              <a:rPr lang="ru-RU" sz="1800" u="sng" dirty="0" smtClean="0">
                <a:solidFill>
                  <a:schemeClr val="tx1"/>
                </a:solidFill>
              </a:rPr>
              <a:t> </a:t>
            </a:r>
            <a:endParaRPr lang="ru-RU" sz="2200" u="sng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336781"/>
              </p:ext>
            </p:extLst>
          </p:nvPr>
        </p:nvGraphicFramePr>
        <p:xfrm>
          <a:off x="611560" y="794840"/>
          <a:ext cx="7704856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1872208"/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Категория налогоплательщиков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Условия</a:t>
                      </a:r>
                      <a:r>
                        <a:rPr lang="ru-RU" sz="1500" baseline="0" dirty="0" smtClean="0"/>
                        <a:t> применения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Период действия преференции</a:t>
                      </a:r>
                      <a:endParaRPr lang="ru-RU" sz="15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Организации и ИП, которые осуществляют определенные виды экономической деятельности </a:t>
                      </a:r>
                    </a:p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(ч. 4 ст.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- доля</a:t>
                      </a:r>
                      <a:r>
                        <a:rPr lang="ru-RU" sz="1500" baseline="0" dirty="0" smtClean="0"/>
                        <a:t> доходов </a:t>
                      </a:r>
                      <a:r>
                        <a:rPr lang="ru-RU" sz="1500" b="1" baseline="0" dirty="0" smtClean="0">
                          <a:solidFill>
                            <a:srgbClr val="FF0000"/>
                          </a:solidFill>
                        </a:rPr>
                        <a:t>не менее 70%;</a:t>
                      </a:r>
                    </a:p>
                    <a:p>
                      <a:pPr algn="ctr"/>
                      <a:r>
                        <a:rPr lang="ru-RU" sz="1500" dirty="0" smtClean="0"/>
                        <a:t>- </a:t>
                      </a:r>
                      <a:r>
                        <a:rPr lang="ru-RU" sz="1500" dirty="0" err="1" smtClean="0"/>
                        <a:t>КУДиР</a:t>
                      </a:r>
                      <a:r>
                        <a:rPr lang="ru-RU" sz="1500" dirty="0" smtClean="0"/>
                        <a:t>;</a:t>
                      </a:r>
                    </a:p>
                    <a:p>
                      <a:pPr algn="ctr"/>
                      <a:r>
                        <a:rPr lang="ru-RU" sz="1500" dirty="0" smtClean="0"/>
                        <a:t>- расчет доли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b="1" dirty="0" smtClean="0">
                          <a:solidFill>
                            <a:srgbClr val="FF0000"/>
                          </a:solidFill>
                        </a:rPr>
                        <a:t>2020 год</a:t>
                      </a:r>
                      <a:endParaRPr lang="ru-RU" sz="15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 ориентированные некоммерческие организаций, осуществляющие на территории УР виды деятельности, предусмотренные </a:t>
                      </a:r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 31.1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ФЗ от 12.01.1996 N 7-ФЗ "О некоммерческих организациях" и </a:t>
                      </a:r>
                      <a:r>
                        <a:rPr lang="ru-RU" sz="15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 4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Закона УР от 12.04.2019 N 17-</a:t>
                      </a:r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РЗ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"О поддержке социально ориентированных некоммерческих организаций в УР"  </a:t>
                      </a:r>
                    </a:p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(ч. 6 ст.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96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96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исключением организаций, учредителями которых являются РФ, субъекты РФ или МО.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endParaRPr lang="ru-RU" sz="1500" dirty="0" smtClean="0"/>
                    </a:p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b="1" dirty="0" smtClean="0">
                          <a:solidFill>
                            <a:srgbClr val="FF0000"/>
                          </a:solidFill>
                        </a:rPr>
                        <a:t>2020 год</a:t>
                      </a:r>
                      <a:endParaRPr lang="ru-RU" sz="15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</a:t>
                      </a:r>
                      <a:r>
                        <a:rPr lang="ru-RU" sz="15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МСП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получившие в установленном ФЗ от 24.07.2007 N 209-ФЗ "О развитии малого и среднего предпринимательства в РФ" порядке статус социального предприятия. </a:t>
                      </a:r>
                    </a:p>
                    <a:p>
                      <a:pPr marL="0" marR="0" indent="0" algn="l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(ч. 7 ст. 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ежегодное подтверждение статуса социального предприятия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endParaRPr lang="ru-RU" sz="15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1500" b="1" dirty="0" smtClean="0">
                          <a:solidFill>
                            <a:srgbClr val="FF0000"/>
                          </a:solidFill>
                        </a:rPr>
                        <a:t>2020-2022 </a:t>
                      </a:r>
                      <a:r>
                        <a:rPr lang="ru-RU" sz="1500" b="1" dirty="0" err="1" smtClean="0">
                          <a:solidFill>
                            <a:srgbClr val="FF0000"/>
                          </a:solidFill>
                        </a:rPr>
                        <a:t>г.г</a:t>
                      </a:r>
                      <a:r>
                        <a:rPr lang="ru-RU" sz="1500" b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ru-RU" sz="15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2"/>
          <p:cNvSpPr txBox="1">
            <a:spLocks/>
          </p:cNvSpPr>
          <p:nvPr/>
        </p:nvSpPr>
        <p:spPr>
          <a:xfrm>
            <a:off x="763960" y="243175"/>
            <a:ext cx="8208912" cy="55166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 fontScale="90000" lnSpcReduction="20000"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Изменения в региональном законодательстве (Закон УР № 66-</a:t>
            </a:r>
            <a:r>
              <a:rPr lang="ru-RU" sz="2000" dirty="0" err="1" smtClean="0">
                <a:solidFill>
                  <a:srgbClr val="FF0000"/>
                </a:solidFill>
              </a:rPr>
              <a:t>РЗ</a:t>
            </a:r>
            <a:r>
              <a:rPr lang="ru-RU" sz="2000" dirty="0" smtClean="0">
                <a:solidFill>
                  <a:srgbClr val="FF0000"/>
                </a:solidFill>
              </a:rPr>
              <a:t> от 29.11.2017),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в соответствии с законами УР №18-</a:t>
            </a:r>
            <a:r>
              <a:rPr lang="ru-RU" sz="1800" dirty="0" err="1" smtClean="0">
                <a:solidFill>
                  <a:schemeClr val="tx1"/>
                </a:solidFill>
              </a:rPr>
              <a:t>РЗ</a:t>
            </a:r>
            <a:r>
              <a:rPr lang="ru-RU" sz="1800" dirty="0" smtClean="0">
                <a:solidFill>
                  <a:schemeClr val="tx1"/>
                </a:solidFill>
              </a:rPr>
              <a:t> от 21.04.2020, №45-</a:t>
            </a:r>
            <a:r>
              <a:rPr lang="ru-RU" sz="1800" dirty="0" err="1" smtClean="0">
                <a:solidFill>
                  <a:schemeClr val="tx1"/>
                </a:solidFill>
              </a:rPr>
              <a:t>РЗ</a:t>
            </a:r>
            <a:r>
              <a:rPr lang="ru-RU" sz="1800" dirty="0" smtClean="0">
                <a:solidFill>
                  <a:schemeClr val="tx1"/>
                </a:solidFill>
              </a:rPr>
              <a:t> от 13.07.2020</a:t>
            </a:r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66009"/>
              </p:ext>
            </p:extLst>
          </p:nvPr>
        </p:nvGraphicFramePr>
        <p:xfrm>
          <a:off x="611560" y="5877272"/>
          <a:ext cx="770485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2440"/>
                <a:gridCol w="4522416"/>
              </a:tblGrid>
              <a:tr h="1967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объект налогообложения и размер налоговой ставки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163248"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mtClean="0"/>
                        <a:t>«доходы»  - </a:t>
                      </a:r>
                      <a:r>
                        <a:rPr lang="ru-RU" sz="1400" b="1" dirty="0" smtClean="0">
                          <a:solidFill>
                            <a:srgbClr val="007033"/>
                          </a:solidFill>
                        </a:rPr>
                        <a:t>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«доходы, уменьшенные на величину расходов» -  </a:t>
                      </a:r>
                      <a:r>
                        <a:rPr lang="ru-RU" sz="1400" b="1" dirty="0" smtClean="0">
                          <a:solidFill>
                            <a:srgbClr val="007033"/>
                          </a:solidFill>
                        </a:rPr>
                        <a:t>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36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2170856"/>
              </p:ext>
            </p:extLst>
          </p:nvPr>
        </p:nvGraphicFramePr>
        <p:xfrm>
          <a:off x="611560" y="1628800"/>
          <a:ext cx="8136904" cy="2862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1785"/>
                <a:gridCol w="2066170"/>
                <a:gridCol w="188894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Категория налогоплательщиков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Размер</a:t>
                      </a:r>
                      <a:r>
                        <a:rPr lang="ru-RU" sz="1400" b="1" baseline="0" dirty="0" smtClean="0"/>
                        <a:t> налоговых ставок</a:t>
                      </a:r>
                      <a:endParaRPr lang="ru-RU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Период действия преференции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субъектов малого и среднего предпринимательства, которые перестали быть плательщиками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ЕНВД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с 01.01.2021 перешли на применение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УСН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n-US" sz="1400" b="1" kern="120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 err="1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ч.8</a:t>
                      </a:r>
                      <a:r>
                        <a:rPr lang="ru-RU" sz="1400" b="1" kern="1200" baseline="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baseline="0" dirty="0" err="1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ст.1</a:t>
                      </a:r>
                      <a:r>
                        <a:rPr lang="ru-RU" sz="1400" b="1" kern="1200" baseline="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b="1" dirty="0">
                        <a:solidFill>
                          <a:srgbClr val="007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2% - «доходы»</a:t>
                      </a:r>
                      <a:r>
                        <a:rPr lang="ru-RU" dirty="0" smtClean="0"/>
                        <a:t>; </a:t>
                      </a:r>
                    </a:p>
                    <a:p>
                      <a:pPr algn="ctr"/>
                      <a:r>
                        <a:rPr lang="ru-RU" dirty="0" smtClean="0"/>
                        <a:t>5% - «доходы – расходы»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на 2021 год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налогоплательщиков, осуществляющих деятельность в области культуры, организации досуга и развлечений (кинотеатров, концертных залов, театров и т.д.)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400" b="1" kern="1200" dirty="0" err="1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ч.9</a:t>
                      </a:r>
                      <a:r>
                        <a:rPr lang="ru-RU" sz="1400" b="1" kern="1200" baseline="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baseline="0" dirty="0" err="1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ст.1</a:t>
                      </a:r>
                      <a:r>
                        <a:rPr lang="ru-RU" sz="1400" b="1" kern="1200" baseline="0" dirty="0" smtClean="0">
                          <a:solidFill>
                            <a:srgbClr val="00703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400" b="1" dirty="0">
                        <a:solidFill>
                          <a:srgbClr val="007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1% - «доходы»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;</a:t>
                      </a:r>
                    </a:p>
                    <a:p>
                      <a:pPr algn="ctr"/>
                      <a:r>
                        <a:rPr lang="ru-RU" dirty="0" smtClean="0"/>
                        <a:t>5% - «доходы – расходы»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на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2020 год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37192" cy="5516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>Закон </a:t>
            </a:r>
            <a:r>
              <a:rPr lang="ru-RU" sz="2700" u="sng" dirty="0">
                <a:solidFill>
                  <a:srgbClr val="FF0000"/>
                </a:solidFill>
              </a:rPr>
              <a:t>УР № 66-</a:t>
            </a:r>
            <a:r>
              <a:rPr lang="ru-RU" sz="2700" u="sng" dirty="0" err="1">
                <a:solidFill>
                  <a:srgbClr val="FF0000"/>
                </a:solidFill>
              </a:rPr>
              <a:t>РЗ</a:t>
            </a:r>
            <a:r>
              <a:rPr lang="ru-RU" sz="2700" u="sng" dirty="0">
                <a:solidFill>
                  <a:srgbClr val="FF0000"/>
                </a:solidFill>
              </a:rPr>
              <a:t> от </a:t>
            </a:r>
            <a:r>
              <a:rPr lang="ru-RU" sz="2700" u="sng" dirty="0" smtClean="0">
                <a:solidFill>
                  <a:srgbClr val="FF0000"/>
                </a:solidFill>
              </a:rPr>
              <a:t>29.11.2017:</a:t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700" u="sng" dirty="0" smtClean="0">
                <a:solidFill>
                  <a:srgbClr val="FF0000"/>
                </a:solidFill>
              </a:rPr>
              <a:t/>
            </a:r>
            <a:br>
              <a:rPr lang="ru-RU" sz="2700" u="sng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1) добавлены </a:t>
            </a:r>
            <a:r>
              <a:rPr lang="ru-RU" sz="2000" dirty="0" smtClean="0">
                <a:solidFill>
                  <a:srgbClr val="FF0000"/>
                </a:solidFill>
              </a:rPr>
              <a:t>части 8 и 9 </a:t>
            </a:r>
            <a:r>
              <a:rPr lang="ru-RU" sz="2000" dirty="0" smtClean="0">
                <a:solidFill>
                  <a:srgbClr val="0070C0"/>
                </a:solidFill>
              </a:rPr>
              <a:t>в статью 1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869160"/>
            <a:ext cx="7920880" cy="1754326"/>
          </a:xfrm>
          <a:prstGeom prst="rect">
            <a:avLst/>
          </a:prstGeom>
          <a:ln w="12700" cmpd="sng">
            <a:solidFill>
              <a:schemeClr val="accent1">
                <a:alpha val="84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 </a:t>
            </a:r>
            <a:r>
              <a:rPr lang="ru-RU" sz="2400" b="1" u="sng" dirty="0">
                <a:solidFill>
                  <a:srgbClr val="FF0000"/>
                </a:solidFill>
              </a:rPr>
              <a:t>Закон УР № </a:t>
            </a:r>
            <a:r>
              <a:rPr lang="ru-RU" sz="2400" b="1" u="sng" dirty="0" smtClean="0">
                <a:solidFill>
                  <a:srgbClr val="FF0000"/>
                </a:solidFill>
              </a:rPr>
              <a:t>32-</a:t>
            </a:r>
            <a:r>
              <a:rPr lang="ru-RU" sz="2400" b="1" u="sng" dirty="0" err="1" smtClean="0">
                <a:solidFill>
                  <a:srgbClr val="FF0000"/>
                </a:solidFill>
              </a:rPr>
              <a:t>РЗ</a:t>
            </a:r>
            <a:r>
              <a:rPr lang="ru-RU" sz="2400" b="1" u="sng" dirty="0" smtClean="0">
                <a:solidFill>
                  <a:srgbClr val="FF0000"/>
                </a:solidFill>
              </a:rPr>
              <a:t> </a:t>
            </a:r>
            <a:r>
              <a:rPr lang="ru-RU" sz="2400" b="1" u="sng" dirty="0">
                <a:solidFill>
                  <a:srgbClr val="FF0000"/>
                </a:solidFill>
              </a:rPr>
              <a:t>от </a:t>
            </a:r>
            <a:r>
              <a:rPr lang="ru-RU" sz="2400" b="1" u="sng" dirty="0" smtClean="0">
                <a:solidFill>
                  <a:srgbClr val="FF0000"/>
                </a:solidFill>
              </a:rPr>
              <a:t>14.05.2015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«Об установлении налоговой ставки в размере 0%  для налогоплательщиков – ИП при применении </a:t>
            </a:r>
            <a:r>
              <a:rPr lang="ru-RU" b="1" dirty="0" err="1" smtClean="0">
                <a:solidFill>
                  <a:srgbClr val="0070C0"/>
                </a:solidFill>
              </a:rPr>
              <a:t>УСН</a:t>
            </a:r>
            <a:r>
              <a:rPr lang="ru-RU" b="1" dirty="0" smtClean="0">
                <a:solidFill>
                  <a:srgbClr val="0070C0"/>
                </a:solidFill>
              </a:rPr>
              <a:t> и </a:t>
            </a:r>
            <a:r>
              <a:rPr lang="ru-RU" b="1" dirty="0" err="1" smtClean="0">
                <a:solidFill>
                  <a:srgbClr val="0070C0"/>
                </a:solidFill>
              </a:rPr>
              <a:t>ПСН</a:t>
            </a:r>
            <a:r>
              <a:rPr lang="ru-RU" b="1" dirty="0" smtClean="0">
                <a:solidFill>
                  <a:srgbClr val="0070C0"/>
                </a:solidFill>
              </a:rPr>
              <a:t> на территории УР»: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- скорректированы виды деятельности;</a:t>
            </a:r>
          </a:p>
          <a:p>
            <a:pPr algn="just"/>
            <a:r>
              <a:rPr lang="ru-RU" sz="2400" b="1" dirty="0" smtClean="0">
                <a:solidFill>
                  <a:srgbClr val="0070C0"/>
                </a:solidFill>
              </a:rPr>
              <a:t>- продлен срок действия </a:t>
            </a:r>
            <a:r>
              <a:rPr lang="ru-RU" sz="2400" b="1" u="sng" dirty="0" smtClean="0">
                <a:solidFill>
                  <a:srgbClr val="FF0000"/>
                </a:solidFill>
              </a:rPr>
              <a:t>по 31 декабря 2023 года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8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424936" cy="864095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ПСН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(глава 26.5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НК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РФ)</a:t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>Федеральные законы </a:t>
            </a:r>
            <a:r>
              <a:rPr lang="ru-RU" sz="2000" dirty="0">
                <a:solidFill>
                  <a:schemeClr val="tx1"/>
                </a:solidFill>
              </a:rPr>
              <a:t>от 06.02.2020 N 8-ФЗ </a:t>
            </a:r>
            <a:r>
              <a:rPr lang="ru-RU" sz="1800" dirty="0">
                <a:solidFill>
                  <a:schemeClr val="tx1"/>
                </a:solidFill>
              </a:rPr>
              <a:t>"</a:t>
            </a:r>
            <a:r>
              <a:rPr lang="ru-RU" sz="1600" dirty="0">
                <a:solidFill>
                  <a:schemeClr val="tx1"/>
                </a:solidFill>
              </a:rPr>
              <a:t>О внесении изменений в статьи 346.43 и </a:t>
            </a:r>
            <a:r>
              <a:rPr lang="ru-RU" sz="1600" dirty="0" smtClean="0">
                <a:solidFill>
                  <a:schemeClr val="tx1"/>
                </a:solidFill>
              </a:rPr>
              <a:t>346.45 </a:t>
            </a:r>
            <a:r>
              <a:rPr lang="ru-RU" sz="1600" dirty="0" err="1" smtClean="0">
                <a:solidFill>
                  <a:schemeClr val="tx1"/>
                </a:solidFill>
              </a:rPr>
              <a:t>НК</a:t>
            </a:r>
            <a:r>
              <a:rPr lang="ru-RU" sz="1600" dirty="0" smtClean="0">
                <a:solidFill>
                  <a:schemeClr val="tx1"/>
                </a:solidFill>
              </a:rPr>
              <a:t> РФ</a:t>
            </a:r>
            <a:r>
              <a:rPr lang="ru-RU" sz="1600" dirty="0">
                <a:solidFill>
                  <a:schemeClr val="tx1"/>
                </a:solidFill>
              </a:rPr>
              <a:t>" </a:t>
            </a:r>
            <a:r>
              <a:rPr lang="ru-RU" sz="1600" dirty="0" smtClean="0">
                <a:solidFill>
                  <a:schemeClr val="tx1"/>
                </a:solidFill>
              </a:rPr>
              <a:t>и </a:t>
            </a:r>
            <a:r>
              <a:rPr lang="ru-RU" sz="2000" dirty="0">
                <a:solidFill>
                  <a:schemeClr val="tx1"/>
                </a:solidFill>
              </a:rPr>
              <a:t>от 23.11.2020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ФЗ №373 </a:t>
            </a:r>
            <a:r>
              <a:rPr lang="ru-RU" sz="1600" dirty="0" smtClean="0">
                <a:solidFill>
                  <a:schemeClr val="tx1"/>
                </a:solidFill>
              </a:rPr>
              <a:t>"</a:t>
            </a:r>
            <a:r>
              <a:rPr lang="ru-RU" sz="1600" dirty="0">
                <a:solidFill>
                  <a:schemeClr val="tx1"/>
                </a:solidFill>
              </a:rPr>
              <a:t>О внесении изменений в гл. 26.2 и 26.5 </a:t>
            </a:r>
            <a:r>
              <a:rPr lang="ru-RU" sz="1600" dirty="0" err="1" smtClean="0">
                <a:solidFill>
                  <a:schemeClr val="tx1"/>
                </a:solidFill>
              </a:rPr>
              <a:t>НК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РФ и статью 2 ФЗ "О применении </a:t>
            </a:r>
            <a:r>
              <a:rPr lang="ru-RU" sz="1600" dirty="0" err="1">
                <a:solidFill>
                  <a:schemeClr val="tx1"/>
                </a:solidFill>
              </a:rPr>
              <a:t>ККТ</a:t>
            </a:r>
            <a:r>
              <a:rPr lang="ru-RU" sz="1600" dirty="0">
                <a:solidFill>
                  <a:schemeClr val="tx1"/>
                </a:solidFill>
              </a:rPr>
              <a:t> при осуществлении расчетов в РФ"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3568" y="1380864"/>
            <a:ext cx="8136904" cy="0"/>
          </a:xfrm>
          <a:prstGeom prst="line">
            <a:avLst/>
          </a:prstGeom>
          <a:ln w="98425" cmpd="thickThin">
            <a:solidFill>
              <a:srgbClr val="0033CC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2"/>
          <p:cNvSpPr txBox="1">
            <a:spLocks/>
          </p:cNvSpPr>
          <p:nvPr/>
        </p:nvSpPr>
        <p:spPr>
          <a:xfrm>
            <a:off x="0" y="5794944"/>
            <a:ext cx="8677472" cy="86409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 fontScale="90000" lnSpcReduction="20000"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100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!!! введено новое основание для утраты права на применение </a:t>
            </a:r>
            <a:r>
              <a:rPr lang="ru-RU" sz="2100" i="1" dirty="0" err="1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ПСН</a:t>
            </a:r>
            <a:r>
              <a:rPr lang="ru-RU" sz="2100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</a:p>
          <a:p>
            <a:pPr algn="ctr"/>
            <a:r>
              <a:rPr lang="ru-RU" sz="1400" i="1" dirty="0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(в </a:t>
            </a:r>
            <a:r>
              <a:rPr lang="ru-RU" sz="1400" i="1" dirty="0" err="1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пп.2</a:t>
            </a:r>
            <a:r>
              <a:rPr lang="ru-RU" sz="1400" i="1" dirty="0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1400" i="1" dirty="0" err="1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п.6</a:t>
            </a:r>
            <a:r>
              <a:rPr lang="ru-RU" sz="1400" i="1" dirty="0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ст. 346.45 </a:t>
            </a:r>
            <a:r>
              <a:rPr lang="ru-RU" sz="1400" i="1" dirty="0" err="1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НК</a:t>
            </a:r>
            <a:r>
              <a:rPr lang="ru-RU" sz="1400" i="1" dirty="0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РФ </a:t>
            </a:r>
            <a:r>
              <a:rPr lang="ru-RU" sz="1400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– </a:t>
            </a:r>
            <a:r>
              <a:rPr lang="ru-RU" sz="2100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осуществление деятельности по договорам простого товарищества</a:t>
            </a:r>
            <a:r>
              <a:rPr lang="ru-RU" sz="1400" i="1" dirty="0" smtClean="0">
                <a:solidFill>
                  <a:schemeClr val="tx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)</a:t>
            </a:r>
            <a:r>
              <a:rPr lang="ru-RU" sz="1400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!!!</a:t>
            </a:r>
            <a:endParaRPr lang="ru-RU" sz="14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0283" y="1461568"/>
            <a:ext cx="8136905" cy="369562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Перечень </a:t>
            </a:r>
            <a:r>
              <a:rPr lang="ru-RU" dirty="0"/>
              <a:t>доступных видов </a:t>
            </a:r>
            <a:r>
              <a:rPr lang="ru-RU" dirty="0" smtClean="0"/>
              <a:t>деятельности для </a:t>
            </a:r>
            <a:r>
              <a:rPr lang="ru-RU" dirty="0" err="1" smtClean="0"/>
              <a:t>ПСН</a:t>
            </a:r>
            <a:r>
              <a:rPr lang="ru-RU" dirty="0" smtClean="0"/>
              <a:t> приведен </a:t>
            </a:r>
            <a:r>
              <a:rPr lang="ru-RU" dirty="0">
                <a:solidFill>
                  <a:srgbClr val="00B050"/>
                </a:solidFill>
              </a:rPr>
              <a:t>в соответствие с кодами </a:t>
            </a:r>
            <a:r>
              <a:rPr lang="ru-RU" dirty="0" err="1">
                <a:solidFill>
                  <a:srgbClr val="00B050"/>
                </a:solidFill>
              </a:rPr>
              <a:t>ОКВЭД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2</a:t>
            </a:r>
          </a:p>
          <a:p>
            <a:pPr algn="ctr"/>
            <a:r>
              <a:rPr lang="ru-RU" dirty="0" smtClean="0">
                <a:solidFill>
                  <a:srgbClr val="00B050"/>
                </a:solidFill>
              </a:rPr>
              <a:t>Новые виды деятельности:</a:t>
            </a:r>
          </a:p>
          <a:p>
            <a:pPr algn="just"/>
            <a:r>
              <a:rPr lang="ru-RU" dirty="0"/>
              <a:t>животноводство и растениеводство, </a:t>
            </a:r>
            <a:r>
              <a:rPr lang="ru-RU" dirty="0" smtClean="0"/>
              <a:t>стоянки </a:t>
            </a:r>
            <a:r>
              <a:rPr lang="ru-RU" dirty="0"/>
              <a:t>для </a:t>
            </a:r>
            <a:r>
              <a:rPr lang="ru-RU" dirty="0" smtClean="0"/>
              <a:t>транспорта, дополнен перечень бытовых услуг .</a:t>
            </a:r>
          </a:p>
        </p:txBody>
      </p:sp>
    </p:spTree>
    <p:extLst>
      <p:ext uri="{BB962C8B-B14F-4D97-AF65-F5344CB8AC3E}">
        <p14:creationId xmlns:p14="http://schemas.microsoft.com/office/powerpoint/2010/main" val="305657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24744"/>
            <a:ext cx="8208911" cy="5328592"/>
          </a:xfrm>
        </p:spPr>
        <p:txBody>
          <a:bodyPr>
            <a:normAutofit fontScale="77500" lnSpcReduction="20000"/>
          </a:bodyPr>
          <a:lstStyle/>
          <a:p>
            <a:r>
              <a:rPr lang="ru-RU" sz="2600" dirty="0" smtClean="0">
                <a:solidFill>
                  <a:srgbClr val="007033"/>
                </a:solidFill>
              </a:rPr>
              <a:t>1. Запрещенные </a:t>
            </a:r>
            <a:r>
              <a:rPr lang="ru-RU" sz="2600" dirty="0">
                <a:solidFill>
                  <a:srgbClr val="007033"/>
                </a:solidFill>
              </a:rPr>
              <a:t>виды </a:t>
            </a:r>
            <a:r>
              <a:rPr lang="ru-RU" sz="2600" dirty="0" smtClean="0">
                <a:solidFill>
                  <a:srgbClr val="007033"/>
                </a:solidFill>
              </a:rPr>
              <a:t>деятельности </a:t>
            </a:r>
            <a:r>
              <a:rPr lang="ru-RU" sz="2800" u="sng" dirty="0">
                <a:solidFill>
                  <a:srgbClr val="FF0000"/>
                </a:solidFill>
              </a:rPr>
              <a:t>(</a:t>
            </a:r>
            <a:r>
              <a:rPr lang="ru-RU" sz="2800" u="sng" dirty="0" err="1">
                <a:solidFill>
                  <a:srgbClr val="FF0000"/>
                </a:solidFill>
              </a:rPr>
              <a:t>п.6</a:t>
            </a:r>
            <a:r>
              <a:rPr lang="ru-RU" sz="2800" u="sng" dirty="0">
                <a:solidFill>
                  <a:srgbClr val="FF0000"/>
                </a:solidFill>
              </a:rPr>
              <a:t> </a:t>
            </a:r>
            <a:r>
              <a:rPr lang="ru-RU" sz="2800" u="sng" dirty="0" err="1">
                <a:solidFill>
                  <a:srgbClr val="FF0000"/>
                </a:solidFill>
              </a:rPr>
              <a:t>ст.346.43</a:t>
            </a:r>
            <a:r>
              <a:rPr lang="ru-RU" sz="2800" u="sng" dirty="0">
                <a:solidFill>
                  <a:srgbClr val="FF0000"/>
                </a:solidFill>
              </a:rPr>
              <a:t> </a:t>
            </a:r>
            <a:r>
              <a:rPr lang="ru-RU" sz="2800" u="sng" dirty="0" err="1">
                <a:solidFill>
                  <a:srgbClr val="FF0000"/>
                </a:solidFill>
              </a:rPr>
              <a:t>НК</a:t>
            </a:r>
            <a:r>
              <a:rPr lang="ru-RU" sz="2800" u="sng" dirty="0">
                <a:solidFill>
                  <a:srgbClr val="FF0000"/>
                </a:solidFill>
              </a:rPr>
              <a:t> РФ)</a:t>
            </a:r>
            <a:r>
              <a:rPr lang="ru-RU" sz="2600" dirty="0" smtClean="0">
                <a:solidFill>
                  <a:srgbClr val="007033"/>
                </a:solidFill>
              </a:rPr>
              <a:t>:</a:t>
            </a:r>
            <a:endParaRPr lang="ru-RU" sz="2600" dirty="0">
              <a:solidFill>
                <a:srgbClr val="007033"/>
              </a:solidFill>
            </a:endParaRPr>
          </a:p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1</a:t>
            </a:r>
            <a:r>
              <a:rPr lang="ru-RU" sz="2000" dirty="0">
                <a:solidFill>
                  <a:schemeClr val="tx1"/>
                </a:solidFill>
              </a:rPr>
              <a:t>) </a:t>
            </a:r>
            <a:r>
              <a:rPr lang="ru-RU" sz="2000" dirty="0" smtClean="0">
                <a:solidFill>
                  <a:schemeClr val="tx1"/>
                </a:solidFill>
              </a:rPr>
              <a:t>осуществляемая </a:t>
            </a:r>
            <a:r>
              <a:rPr lang="ru-RU" sz="2000" dirty="0">
                <a:solidFill>
                  <a:schemeClr val="tx1"/>
                </a:solidFill>
              </a:rPr>
              <a:t>в </a:t>
            </a:r>
            <a:r>
              <a:rPr lang="ru-RU" sz="2000" dirty="0">
                <a:solidFill>
                  <a:srgbClr val="FF0000"/>
                </a:solidFill>
              </a:rPr>
              <a:t>рамках договора простого товарищества </a:t>
            </a:r>
            <a:r>
              <a:rPr lang="ru-RU" sz="2000" dirty="0">
                <a:solidFill>
                  <a:schemeClr val="tx1"/>
                </a:solidFill>
              </a:rPr>
              <a:t>(договора о совместной деятельности) или договора доверительного управления имуществом;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2) по </a:t>
            </a:r>
            <a:r>
              <a:rPr lang="ru-RU" sz="2000" dirty="0">
                <a:solidFill>
                  <a:srgbClr val="FF0000"/>
                </a:solidFill>
              </a:rPr>
              <a:t>производству подакцизных товаров</a:t>
            </a:r>
            <a:r>
              <a:rPr lang="ru-RU" sz="2000" dirty="0">
                <a:solidFill>
                  <a:schemeClr val="tx1"/>
                </a:solidFill>
              </a:rPr>
              <a:t>, а также </a:t>
            </a:r>
            <a:r>
              <a:rPr lang="ru-RU" sz="2000" dirty="0">
                <a:solidFill>
                  <a:srgbClr val="FF0000"/>
                </a:solidFill>
              </a:rPr>
              <a:t>по добыче и реализации </a:t>
            </a:r>
            <a:r>
              <a:rPr lang="ru-RU" sz="2000" dirty="0">
                <a:solidFill>
                  <a:schemeClr val="tx1"/>
                </a:solidFill>
              </a:rPr>
              <a:t>полезных ископаемых;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3) </a:t>
            </a:r>
            <a:r>
              <a:rPr lang="ru-RU" sz="2000" dirty="0" smtClean="0">
                <a:solidFill>
                  <a:srgbClr val="FF0000"/>
                </a:solidFill>
              </a:rPr>
              <a:t>розничная торговля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>
                <a:solidFill>
                  <a:schemeClr val="tx1"/>
                </a:solidFill>
              </a:rPr>
              <a:t>осуществляемой через объекты стационарной торговой сети с площадью торгового зала </a:t>
            </a:r>
            <a:r>
              <a:rPr lang="ru-RU" sz="2000" dirty="0">
                <a:solidFill>
                  <a:srgbClr val="FF0000"/>
                </a:solidFill>
              </a:rPr>
              <a:t>более 150 квадратных метров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4) </a:t>
            </a:r>
            <a:r>
              <a:rPr lang="ru-RU" sz="2000" dirty="0" smtClean="0">
                <a:solidFill>
                  <a:schemeClr val="tx1"/>
                </a:solidFill>
              </a:rPr>
              <a:t>услуги </a:t>
            </a:r>
            <a:r>
              <a:rPr lang="ru-RU" sz="2000" dirty="0">
                <a:solidFill>
                  <a:srgbClr val="FF0000"/>
                </a:solidFill>
              </a:rPr>
              <a:t>общественного питания</a:t>
            </a:r>
            <a:r>
              <a:rPr lang="ru-RU" sz="2000" dirty="0">
                <a:solidFill>
                  <a:schemeClr val="tx1"/>
                </a:solidFill>
              </a:rPr>
              <a:t>, оказываемых через объекты организации общественного питания с площадью зала обслуживания посетителей </a:t>
            </a:r>
            <a:r>
              <a:rPr lang="ru-RU" sz="2000" dirty="0">
                <a:solidFill>
                  <a:srgbClr val="FF0000"/>
                </a:solidFill>
              </a:rPr>
              <a:t>более 150 квадратных метров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5) </a:t>
            </a:r>
            <a:r>
              <a:rPr lang="ru-RU" sz="2000" dirty="0" smtClean="0">
                <a:solidFill>
                  <a:srgbClr val="FF0000"/>
                </a:solidFill>
              </a:rPr>
              <a:t>оптовая торговля</a:t>
            </a:r>
            <a:r>
              <a:rPr lang="ru-RU" sz="2000" dirty="0" smtClean="0">
                <a:solidFill>
                  <a:schemeClr val="tx1"/>
                </a:solidFill>
              </a:rPr>
              <a:t>, </a:t>
            </a:r>
            <a:r>
              <a:rPr lang="ru-RU" sz="2000" dirty="0">
                <a:solidFill>
                  <a:schemeClr val="tx1"/>
                </a:solidFill>
              </a:rPr>
              <a:t>а также </a:t>
            </a:r>
            <a:r>
              <a:rPr lang="ru-RU" sz="2000" dirty="0" smtClean="0">
                <a:solidFill>
                  <a:schemeClr val="tx1"/>
                </a:solidFill>
              </a:rPr>
              <a:t>торговля, </a:t>
            </a:r>
            <a:r>
              <a:rPr lang="ru-RU" sz="2000" dirty="0">
                <a:solidFill>
                  <a:schemeClr val="tx1"/>
                </a:solidFill>
              </a:rPr>
              <a:t>осуществляемой по договорам поставки;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6) </a:t>
            </a:r>
            <a:r>
              <a:rPr lang="ru-RU" sz="2000" dirty="0" smtClean="0">
                <a:solidFill>
                  <a:srgbClr val="FF0000"/>
                </a:solidFill>
              </a:rPr>
              <a:t>услуги </a:t>
            </a:r>
            <a:r>
              <a:rPr lang="ru-RU" sz="2000" dirty="0">
                <a:solidFill>
                  <a:srgbClr val="FF0000"/>
                </a:solidFill>
              </a:rPr>
              <a:t>по перевозке грузов и пассажиров </a:t>
            </a:r>
            <a:r>
              <a:rPr lang="ru-RU" sz="2000" dirty="0" smtClean="0">
                <a:solidFill>
                  <a:schemeClr val="tx1"/>
                </a:solidFill>
              </a:rPr>
              <a:t>ИП, </a:t>
            </a:r>
            <a:r>
              <a:rPr lang="ru-RU" sz="2000" dirty="0">
                <a:solidFill>
                  <a:schemeClr val="tx1"/>
                </a:solidFill>
              </a:rPr>
              <a:t>имеющими на праве собственности или ином праве (пользования, владения и (или) распоряжения) </a:t>
            </a:r>
            <a:r>
              <a:rPr lang="ru-RU" sz="2000" dirty="0">
                <a:solidFill>
                  <a:srgbClr val="FF0000"/>
                </a:solidFill>
              </a:rPr>
              <a:t>более 20 автотранспортных средств</a:t>
            </a:r>
            <a:r>
              <a:rPr lang="ru-RU" sz="2000" dirty="0">
                <a:solidFill>
                  <a:schemeClr val="tx1"/>
                </a:solidFill>
              </a:rPr>
              <a:t>, предназначенных для оказания таких услуг;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7</a:t>
            </a:r>
            <a:r>
              <a:rPr lang="ru-RU" sz="2000" dirty="0">
                <a:solidFill>
                  <a:schemeClr val="tx1"/>
                </a:solidFill>
              </a:rPr>
              <a:t>) </a:t>
            </a:r>
            <a:r>
              <a:rPr lang="ru-RU" sz="2000" dirty="0">
                <a:solidFill>
                  <a:srgbClr val="FF0000"/>
                </a:solidFill>
              </a:rPr>
              <a:t>по совершению сделок с ценными бумагами </a:t>
            </a:r>
            <a:r>
              <a:rPr lang="ru-RU" sz="2000" dirty="0">
                <a:solidFill>
                  <a:schemeClr val="tx1"/>
                </a:solidFill>
              </a:rPr>
              <a:t>и (или) производными финансовыми инструментами, а также по оказанию кредитных и иных финансовых услуг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  <a:p>
            <a:pPr algn="just"/>
            <a:endParaRPr lang="ru-RU" sz="2600" dirty="0" smtClean="0">
              <a:solidFill>
                <a:srgbClr val="007033"/>
              </a:solidFill>
            </a:endParaRPr>
          </a:p>
          <a:p>
            <a:pPr algn="just"/>
            <a:r>
              <a:rPr lang="ru-RU" sz="2600" dirty="0" smtClean="0">
                <a:solidFill>
                  <a:srgbClr val="007033"/>
                </a:solidFill>
              </a:rPr>
              <a:t>2. Право уменьшать стоимость патента на сумму СВ за себя и за работников: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- не более чем на 50%, если есть наемные работники;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- на всю сумму без наемных работников. </a:t>
            </a:r>
            <a:endParaRPr lang="ru-RU" sz="2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1761" y="116632"/>
            <a:ext cx="8280920" cy="91170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 Основные изменения по </a:t>
            </a:r>
            <a:r>
              <a:rPr lang="ru-RU" sz="2400" dirty="0" err="1">
                <a:solidFill>
                  <a:srgbClr val="FF0000"/>
                </a:solidFill>
              </a:rPr>
              <a:t>ПСН</a:t>
            </a:r>
            <a:r>
              <a:rPr lang="ru-RU" sz="2400" dirty="0">
                <a:solidFill>
                  <a:srgbClr val="FF0000"/>
                </a:solidFill>
              </a:rPr>
              <a:t> (глава 26.5 </a:t>
            </a:r>
            <a:r>
              <a:rPr lang="ru-RU" sz="2400" dirty="0" err="1">
                <a:solidFill>
                  <a:srgbClr val="FF0000"/>
                </a:solidFill>
              </a:rPr>
              <a:t>НК</a:t>
            </a:r>
            <a:r>
              <a:rPr lang="ru-RU" sz="2400" dirty="0">
                <a:solidFill>
                  <a:srgbClr val="FF0000"/>
                </a:solidFill>
              </a:rPr>
              <a:t> РФ</a:t>
            </a:r>
            <a:r>
              <a:rPr lang="ru-RU" sz="2400" dirty="0" smtClean="0">
                <a:solidFill>
                  <a:srgbClr val="FF0000"/>
                </a:solidFill>
              </a:rPr>
              <a:t>)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1300" i="1" dirty="0" smtClean="0">
                <a:solidFill>
                  <a:srgbClr val="FF0000"/>
                </a:solidFill>
              </a:rPr>
              <a:t> </a:t>
            </a:r>
            <a:r>
              <a:rPr lang="ru-RU" sz="1300" dirty="0" smtClean="0">
                <a:solidFill>
                  <a:schemeClr val="tx1"/>
                </a:solidFill>
              </a:rPr>
              <a:t>ФЗ №373 от 23.11.2020</a:t>
            </a:r>
            <a:endParaRPr lang="ru-RU" sz="13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97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56792"/>
            <a:ext cx="7963814" cy="482925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заявление </a:t>
            </a:r>
            <a:r>
              <a:rPr lang="ru-RU" dirty="0" smtClean="0">
                <a:solidFill>
                  <a:srgbClr val="FF0000"/>
                </a:solidFill>
              </a:rPr>
              <a:t>можно подать до </a:t>
            </a:r>
            <a:r>
              <a:rPr lang="ru-RU" dirty="0" smtClean="0">
                <a:solidFill>
                  <a:srgbClr val="FF0000"/>
                </a:solidFill>
              </a:rPr>
              <a:t>31.12.2020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err="1" smtClean="0"/>
              <a:t>СД</a:t>
            </a:r>
            <a:r>
              <a:rPr lang="ru-RU" dirty="0" smtClean="0"/>
              <a:t>-4-3/20593</a:t>
            </a:r>
            <a:r>
              <a:rPr lang="ru-RU" dirty="0"/>
              <a:t>@ от </a:t>
            </a:r>
            <a:r>
              <a:rPr lang="ru-RU" dirty="0" smtClean="0"/>
              <a:t>14.12.2020</a:t>
            </a:r>
            <a:endParaRPr lang="en-US" dirty="0" smtClean="0"/>
          </a:p>
          <a:p>
            <a:pPr algn="ctr"/>
            <a:r>
              <a:rPr lang="ru-RU" b="0" dirty="0"/>
              <a:t>О форме патента на право применения патентной системы налогообложения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000" b="0" dirty="0" smtClean="0"/>
              <a:t/>
            </a:r>
            <a:br>
              <a:rPr lang="ru-RU" sz="3000" b="0" dirty="0" smtClean="0"/>
            </a:br>
            <a:r>
              <a:rPr lang="ru-RU" sz="3000" b="0" dirty="0"/>
              <a:t/>
            </a:r>
            <a:br>
              <a:rPr lang="ru-RU" sz="3000" b="0" dirty="0"/>
            </a:br>
            <a:r>
              <a:rPr lang="ru-RU" sz="3000" b="0" dirty="0" smtClean="0"/>
              <a:t/>
            </a:r>
            <a:br>
              <a:rPr lang="ru-RU" sz="3000" b="0" dirty="0" smtClean="0"/>
            </a:br>
            <a:r>
              <a:rPr lang="ru-RU" sz="3000" dirty="0" err="1" smtClean="0">
                <a:solidFill>
                  <a:srgbClr val="FF0000"/>
                </a:solidFill>
              </a:rPr>
              <a:t>СД</a:t>
            </a:r>
            <a:r>
              <a:rPr lang="ru-RU" sz="3000" dirty="0" smtClean="0">
                <a:solidFill>
                  <a:srgbClr val="FF0000"/>
                </a:solidFill>
              </a:rPr>
              <a:t>-4-3/20508@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ru-RU" sz="3000" dirty="0" smtClean="0">
                <a:solidFill>
                  <a:srgbClr val="FF0000"/>
                </a:solidFill>
              </a:rPr>
              <a:t>от 11.12.2020</a:t>
            </a:r>
            <a:br>
              <a:rPr lang="ru-RU" sz="3000" dirty="0" smtClean="0">
                <a:solidFill>
                  <a:srgbClr val="FF0000"/>
                </a:solidFill>
              </a:rPr>
            </a:br>
            <a:r>
              <a:rPr lang="ru-RU" sz="3000" b="0" dirty="0"/>
              <a:t>О направлении рекомендуемой формы заявления на получение патента </a:t>
            </a:r>
            <a:br>
              <a:rPr lang="ru-RU" sz="3000" b="0" dirty="0"/>
            </a:b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42" y="2968435"/>
            <a:ext cx="8139113" cy="9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9545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051978"/>
            <a:ext cx="8208912" cy="5184576"/>
          </a:xfrm>
        </p:spPr>
        <p:txBody>
          <a:bodyPr>
            <a:noAutofit/>
          </a:bodyPr>
          <a:lstStyle/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Вопрос: </a:t>
            </a:r>
            <a:r>
              <a:rPr lang="ru-RU" sz="1500" b="0" dirty="0" smtClean="0">
                <a:solidFill>
                  <a:schemeClr val="tx1"/>
                </a:solidFill>
              </a:rPr>
              <a:t>Учет </a:t>
            </a:r>
            <a:r>
              <a:rPr lang="ru-RU" sz="1500" b="0" dirty="0">
                <a:solidFill>
                  <a:schemeClr val="tx1"/>
                </a:solidFill>
              </a:rPr>
              <a:t>доходов, полученных в период применения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по товарам (работам, услугам) приобретённым (выполненным, оказанным) в период применения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Ответ: </a:t>
            </a:r>
            <a:r>
              <a:rPr lang="ru-RU" sz="1500" dirty="0" smtClean="0">
                <a:solidFill>
                  <a:schemeClr val="tx1"/>
                </a:solidFill>
              </a:rPr>
              <a:t>В доходах </a:t>
            </a:r>
            <a:r>
              <a:rPr lang="ru-RU" sz="1500" b="0" dirty="0">
                <a:solidFill>
                  <a:schemeClr val="tx1"/>
                </a:solidFill>
              </a:rPr>
              <a:t>на дату их поступления </a:t>
            </a:r>
            <a:r>
              <a:rPr lang="ru-RU" sz="1500" b="0" dirty="0" smtClean="0">
                <a:solidFill>
                  <a:schemeClr val="tx1"/>
                </a:solidFill>
              </a:rPr>
              <a:t>учитываются доходы </a:t>
            </a:r>
            <a:r>
              <a:rPr lang="ru-RU" sz="1500" b="0" dirty="0">
                <a:solidFill>
                  <a:schemeClr val="tx1"/>
                </a:solidFill>
              </a:rPr>
              <a:t>от реализации товаров (работ, услуг), </a:t>
            </a:r>
            <a:r>
              <a:rPr lang="ru-RU" sz="1500" dirty="0">
                <a:solidFill>
                  <a:schemeClr val="tx1"/>
                </a:solidFill>
              </a:rPr>
              <a:t>поступившие</a:t>
            </a:r>
            <a:r>
              <a:rPr lang="ru-RU" sz="1500" b="0" dirty="0">
                <a:solidFill>
                  <a:schemeClr val="tx1"/>
                </a:solidFill>
              </a:rPr>
              <a:t> налогоплательщику </a:t>
            </a:r>
            <a:r>
              <a:rPr lang="ru-RU" sz="1500" dirty="0">
                <a:solidFill>
                  <a:schemeClr val="tx1"/>
                </a:solidFill>
              </a:rPr>
              <a:t>в период применения </a:t>
            </a:r>
            <a:r>
              <a:rPr lang="ru-RU" sz="1500" dirty="0" err="1">
                <a:solidFill>
                  <a:schemeClr val="tx1"/>
                </a:solidFill>
              </a:rPr>
              <a:t>УСН</a:t>
            </a:r>
            <a:r>
              <a:rPr lang="ru-RU" sz="1500" dirty="0">
                <a:solidFill>
                  <a:schemeClr val="tx1"/>
                </a:solidFill>
              </a:rPr>
              <a:t> </a:t>
            </a:r>
            <a:r>
              <a:rPr lang="ru-RU" sz="1500" b="0" dirty="0">
                <a:solidFill>
                  <a:schemeClr val="tx1"/>
                </a:solidFill>
              </a:rPr>
              <a:t>за товары (работы, услуги), </a:t>
            </a:r>
            <a:r>
              <a:rPr lang="ru-RU" sz="1500" dirty="0">
                <a:solidFill>
                  <a:schemeClr val="tx1"/>
                </a:solidFill>
              </a:rPr>
              <a:t>реализованные </a:t>
            </a:r>
            <a:r>
              <a:rPr lang="ru-RU" sz="1500" b="0" dirty="0">
                <a:solidFill>
                  <a:schemeClr val="tx1"/>
                </a:solidFill>
              </a:rPr>
              <a:t>(то есть фактически переданные на возмездной основе) </a:t>
            </a:r>
            <a:r>
              <a:rPr lang="ru-RU" sz="1500" dirty="0">
                <a:solidFill>
                  <a:schemeClr val="tx1"/>
                </a:solidFill>
              </a:rPr>
              <a:t>в период применения </a:t>
            </a:r>
            <a:r>
              <a:rPr lang="ru-RU" sz="1500" dirty="0" err="1">
                <a:solidFill>
                  <a:schemeClr val="tx1"/>
                </a:solidFill>
              </a:rPr>
              <a:t>УСН</a:t>
            </a:r>
            <a:r>
              <a:rPr lang="ru-RU" sz="1500" dirty="0">
                <a:solidFill>
                  <a:schemeClr val="tx1"/>
                </a:solidFill>
              </a:rPr>
              <a:t>. </a:t>
            </a:r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r>
              <a:rPr lang="ru-RU" sz="1500" b="0" dirty="0" smtClean="0">
                <a:solidFill>
                  <a:schemeClr val="tx1"/>
                </a:solidFill>
              </a:rPr>
              <a:t>     Если </a:t>
            </a:r>
            <a:r>
              <a:rPr lang="ru-RU" sz="1500" dirty="0">
                <a:solidFill>
                  <a:schemeClr val="tx1"/>
                </a:solidFill>
              </a:rPr>
              <a:t>реализация </a:t>
            </a:r>
            <a:r>
              <a:rPr lang="ru-RU" sz="1500" b="0" dirty="0">
                <a:solidFill>
                  <a:schemeClr val="tx1"/>
                </a:solidFill>
              </a:rPr>
              <a:t>товаров (работ, услуг) осуществлена </a:t>
            </a:r>
            <a:r>
              <a:rPr lang="ru-RU" sz="1500" dirty="0">
                <a:solidFill>
                  <a:schemeClr val="tx1"/>
                </a:solidFill>
              </a:rPr>
              <a:t>в период применения </a:t>
            </a:r>
            <a:r>
              <a:rPr lang="ru-RU" sz="150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, то </a:t>
            </a:r>
            <a:r>
              <a:rPr lang="ru-RU" sz="1500" dirty="0">
                <a:solidFill>
                  <a:schemeClr val="tx1"/>
                </a:solidFill>
              </a:rPr>
              <a:t>доходы </a:t>
            </a:r>
            <a:r>
              <a:rPr lang="ru-RU" sz="1500" b="0" dirty="0">
                <a:solidFill>
                  <a:schemeClr val="tx1"/>
                </a:solidFill>
              </a:rPr>
              <a:t>от реализации указанных товаров (работ, услуг), </a:t>
            </a:r>
            <a:r>
              <a:rPr lang="ru-RU" sz="1500" dirty="0">
                <a:solidFill>
                  <a:schemeClr val="tx1"/>
                </a:solidFill>
              </a:rPr>
              <a:t>поступившие</a:t>
            </a:r>
            <a:r>
              <a:rPr lang="ru-RU" sz="1500" b="0" dirty="0">
                <a:solidFill>
                  <a:schemeClr val="tx1"/>
                </a:solidFill>
              </a:rPr>
              <a:t> налогоплательщику </a:t>
            </a:r>
            <a:r>
              <a:rPr lang="ru-RU" sz="1500" dirty="0">
                <a:solidFill>
                  <a:schemeClr val="tx1"/>
                </a:solidFill>
              </a:rPr>
              <a:t>в период применения </a:t>
            </a:r>
            <a:r>
              <a:rPr lang="ru-RU" sz="150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, при определении налоговой базы по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</a:t>
            </a:r>
            <a:r>
              <a:rPr lang="ru-RU" sz="1500" dirty="0">
                <a:solidFill>
                  <a:schemeClr val="tx1"/>
                </a:solidFill>
              </a:rPr>
              <a:t>не учитываются</a:t>
            </a:r>
            <a:r>
              <a:rPr lang="ru-RU" sz="1500" b="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1500" dirty="0" smtClean="0">
                <a:solidFill>
                  <a:schemeClr val="tx1"/>
                </a:solidFill>
              </a:rPr>
              <a:t>      Авансы</a:t>
            </a:r>
            <a:r>
              <a:rPr lang="ru-RU" sz="1500" b="0" dirty="0">
                <a:solidFill>
                  <a:schemeClr val="tx1"/>
                </a:solidFill>
              </a:rPr>
              <a:t>, полученные от покупателей товаров </a:t>
            </a:r>
            <a:r>
              <a:rPr lang="ru-RU" sz="1500" b="0" dirty="0" smtClean="0">
                <a:solidFill>
                  <a:schemeClr val="tx1"/>
                </a:solidFill>
              </a:rPr>
              <a:t>(работ, услуг), </a:t>
            </a:r>
            <a:r>
              <a:rPr lang="ru-RU" sz="1500" dirty="0">
                <a:solidFill>
                  <a:schemeClr val="tx1"/>
                </a:solidFill>
              </a:rPr>
              <a:t>учитываются в </a:t>
            </a:r>
            <a:r>
              <a:rPr lang="ru-RU" sz="1500" dirty="0" smtClean="0">
                <a:solidFill>
                  <a:schemeClr val="tx1"/>
                </a:solidFill>
              </a:rPr>
              <a:t>доходах по </a:t>
            </a:r>
            <a:r>
              <a:rPr lang="ru-RU" sz="1500" dirty="0" err="1" smtClean="0">
                <a:solidFill>
                  <a:schemeClr val="tx1"/>
                </a:solidFill>
              </a:rPr>
              <a:t>УСН</a:t>
            </a:r>
            <a:r>
              <a:rPr lang="ru-RU" sz="1500" b="0" dirty="0" smtClean="0">
                <a:solidFill>
                  <a:schemeClr val="tx1"/>
                </a:solidFill>
              </a:rPr>
              <a:t> </a:t>
            </a:r>
            <a:r>
              <a:rPr lang="ru-RU" sz="1500" b="0" dirty="0">
                <a:solidFill>
                  <a:schemeClr val="tx1"/>
                </a:solidFill>
              </a:rPr>
              <a:t>в отчетном (налоговом) </a:t>
            </a:r>
            <a:r>
              <a:rPr lang="ru-RU" sz="1500" dirty="0">
                <a:solidFill>
                  <a:schemeClr val="tx1"/>
                </a:solidFill>
              </a:rPr>
              <a:t>периоде их получения</a:t>
            </a:r>
            <a:r>
              <a:rPr lang="ru-RU" sz="1500" b="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1500" b="0" dirty="0" smtClean="0">
                <a:solidFill>
                  <a:schemeClr val="tx1"/>
                </a:solidFill>
              </a:rPr>
              <a:t>      Если </a:t>
            </a:r>
            <a:r>
              <a:rPr lang="ru-RU" sz="1500" dirty="0">
                <a:solidFill>
                  <a:schemeClr val="tx1"/>
                </a:solidFill>
              </a:rPr>
              <a:t>аванс</a:t>
            </a:r>
            <a:r>
              <a:rPr lang="ru-RU" sz="1500" b="0" dirty="0">
                <a:solidFill>
                  <a:schemeClr val="tx1"/>
                </a:solidFill>
              </a:rPr>
              <a:t> в счет реализации товаров (оказания услуг) </a:t>
            </a:r>
            <a:r>
              <a:rPr lang="ru-RU" sz="1500" dirty="0">
                <a:solidFill>
                  <a:schemeClr val="tx1"/>
                </a:solidFill>
              </a:rPr>
              <a:t>поступил в период применения </a:t>
            </a:r>
            <a:r>
              <a:rPr lang="ru-RU" sz="1500" dirty="0" err="1">
                <a:solidFill>
                  <a:schemeClr val="tx1"/>
                </a:solidFill>
              </a:rPr>
              <a:t>ЕНВД</a:t>
            </a:r>
            <a:r>
              <a:rPr lang="ru-RU" sz="1500" dirty="0">
                <a:solidFill>
                  <a:schemeClr val="tx1"/>
                </a:solidFill>
              </a:rPr>
              <a:t>, </a:t>
            </a:r>
            <a:r>
              <a:rPr lang="ru-RU" sz="1500" b="0" dirty="0">
                <a:solidFill>
                  <a:schemeClr val="tx1"/>
                </a:solidFill>
              </a:rPr>
              <a:t>а услуги были оказаны при применении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, </a:t>
            </a:r>
            <a:r>
              <a:rPr lang="ru-RU" sz="1500" dirty="0">
                <a:solidFill>
                  <a:schemeClr val="tx1"/>
                </a:solidFill>
              </a:rPr>
              <a:t>учитывать</a:t>
            </a:r>
            <a:r>
              <a:rPr lang="ru-RU" sz="1500" b="0" dirty="0">
                <a:solidFill>
                  <a:schemeClr val="tx1"/>
                </a:solidFill>
              </a:rPr>
              <a:t> такой аванс в составе доходов на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налогоплательщик </a:t>
            </a:r>
            <a:r>
              <a:rPr lang="ru-RU" sz="1500" dirty="0">
                <a:solidFill>
                  <a:schemeClr val="tx1"/>
                </a:solidFill>
              </a:rPr>
              <a:t>не должен. </a:t>
            </a:r>
            <a:endParaRPr lang="ru-RU" sz="1500" dirty="0" smtClean="0">
              <a:solidFill>
                <a:schemeClr val="tx1"/>
              </a:solidFill>
            </a:endParaRPr>
          </a:p>
          <a:p>
            <a:pPr algn="just"/>
            <a:endParaRPr lang="ru-RU" sz="1500" dirty="0" smtClean="0"/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Вопрос: </a:t>
            </a:r>
            <a:r>
              <a:rPr lang="ru-RU" sz="1500" b="0" dirty="0" smtClean="0">
                <a:solidFill>
                  <a:schemeClr val="tx1"/>
                </a:solidFill>
              </a:rPr>
              <a:t>Учет </a:t>
            </a:r>
            <a:r>
              <a:rPr lang="ru-RU" sz="1500" b="0" dirty="0">
                <a:solidFill>
                  <a:schemeClr val="tx1"/>
                </a:solidFill>
              </a:rPr>
              <a:t>в целях применения </a:t>
            </a:r>
            <a:r>
              <a:rPr lang="ru-RU" sz="1500" b="0" dirty="0" err="1">
                <a:solidFill>
                  <a:schemeClr val="tx1"/>
                </a:solidFill>
              </a:rPr>
              <a:t>УСН</a:t>
            </a:r>
            <a:r>
              <a:rPr lang="ru-RU" sz="1500" b="0" dirty="0">
                <a:solidFill>
                  <a:schemeClr val="tx1"/>
                </a:solidFill>
              </a:rPr>
              <a:t> расходов на приобретение товаров для перепродажи, понесенных в период применения </a:t>
            </a:r>
            <a:r>
              <a:rPr lang="ru-RU" sz="1500" b="0" dirty="0" err="1">
                <a:solidFill>
                  <a:schemeClr val="tx1"/>
                </a:solidFill>
              </a:rPr>
              <a:t>ЕНВД</a:t>
            </a:r>
            <a:r>
              <a:rPr lang="ru-RU" sz="1500" b="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1500" dirty="0" smtClean="0">
                <a:solidFill>
                  <a:srgbClr val="0000FF"/>
                </a:solidFill>
              </a:rPr>
              <a:t>Ответ:</a:t>
            </a:r>
            <a:r>
              <a:rPr lang="ru-RU" sz="1500" b="0" dirty="0">
                <a:solidFill>
                  <a:srgbClr val="0000FF"/>
                </a:solidFill>
              </a:rPr>
              <a:t> </a:t>
            </a:r>
            <a:r>
              <a:rPr lang="ru-RU" sz="1500" dirty="0" smtClean="0">
                <a:solidFill>
                  <a:schemeClr val="tx1"/>
                </a:solidFill>
              </a:rPr>
              <a:t>Расходы</a:t>
            </a:r>
            <a:r>
              <a:rPr lang="ru-RU" sz="1500" b="0" dirty="0" smtClean="0">
                <a:solidFill>
                  <a:schemeClr val="tx1"/>
                </a:solidFill>
              </a:rPr>
              <a:t> </a:t>
            </a:r>
            <a:r>
              <a:rPr lang="ru-RU" sz="1500" b="0" dirty="0">
                <a:solidFill>
                  <a:schemeClr val="tx1"/>
                </a:solidFill>
              </a:rPr>
              <a:t>по оплате стоимости товаров, приобретенных для дальнейшей реализации, </a:t>
            </a:r>
            <a:r>
              <a:rPr lang="ru-RU" sz="1500" dirty="0" smtClean="0">
                <a:solidFill>
                  <a:schemeClr val="tx1"/>
                </a:solidFill>
              </a:rPr>
              <a:t>учитываются</a:t>
            </a:r>
            <a:r>
              <a:rPr lang="ru-RU" sz="1500" b="0" dirty="0" smtClean="0">
                <a:solidFill>
                  <a:schemeClr val="tx1"/>
                </a:solidFill>
              </a:rPr>
              <a:t> </a:t>
            </a:r>
            <a:r>
              <a:rPr lang="ru-RU" sz="1500" b="0" dirty="0">
                <a:solidFill>
                  <a:schemeClr val="tx1"/>
                </a:solidFill>
              </a:rPr>
              <a:t>по мере реализации указанных товаров </a:t>
            </a:r>
            <a:r>
              <a:rPr lang="ru-RU" sz="1500" b="0" dirty="0" smtClean="0">
                <a:solidFill>
                  <a:schemeClr val="tx1"/>
                </a:solidFill>
              </a:rPr>
              <a:t>(</a:t>
            </a:r>
            <a:r>
              <a:rPr lang="ru-RU" sz="1500" b="0" dirty="0" err="1" smtClean="0">
                <a:solidFill>
                  <a:schemeClr val="tx1"/>
                </a:solidFill>
              </a:rPr>
              <a:t>п.2.2</a:t>
            </a:r>
            <a:r>
              <a:rPr lang="ru-RU" sz="1500" b="0" dirty="0" smtClean="0">
                <a:solidFill>
                  <a:schemeClr val="tx1"/>
                </a:solidFill>
              </a:rPr>
              <a:t> </a:t>
            </a:r>
            <a:r>
              <a:rPr lang="ru-RU" sz="1500" b="0" dirty="0" err="1" smtClean="0">
                <a:solidFill>
                  <a:schemeClr val="tx1"/>
                </a:solidFill>
              </a:rPr>
              <a:t>ст</a:t>
            </a:r>
            <a:r>
              <a:rPr lang="ru-RU" sz="1500" b="0" dirty="0" smtClean="0">
                <a:solidFill>
                  <a:schemeClr val="tx1"/>
                </a:solidFill>
              </a:rPr>
              <a:t> 346.17 </a:t>
            </a:r>
            <a:r>
              <a:rPr lang="ru-RU" sz="1500" b="0" dirty="0" err="1" smtClean="0">
                <a:solidFill>
                  <a:schemeClr val="tx1"/>
                </a:solidFill>
              </a:rPr>
              <a:t>НК</a:t>
            </a:r>
            <a:r>
              <a:rPr lang="ru-RU" sz="1500" b="0" dirty="0" smtClean="0">
                <a:solidFill>
                  <a:schemeClr val="tx1"/>
                </a:solidFill>
              </a:rPr>
              <a:t> РФ), </a:t>
            </a:r>
            <a:r>
              <a:rPr lang="ru-RU" sz="1500" dirty="0" smtClean="0">
                <a:solidFill>
                  <a:schemeClr val="tx1"/>
                </a:solidFill>
              </a:rPr>
              <a:t>в </a:t>
            </a:r>
            <a:r>
              <a:rPr lang="ru-RU" sz="1500" dirty="0">
                <a:solidFill>
                  <a:schemeClr val="tx1"/>
                </a:solidFill>
              </a:rPr>
              <a:t>том </a:t>
            </a:r>
            <a:r>
              <a:rPr lang="ru-RU" sz="1500" b="0" dirty="0">
                <a:solidFill>
                  <a:schemeClr val="tx1"/>
                </a:solidFill>
              </a:rPr>
              <a:t>отчетном (налоговом) </a:t>
            </a:r>
            <a:r>
              <a:rPr lang="ru-RU" sz="1500" dirty="0">
                <a:solidFill>
                  <a:schemeClr val="tx1"/>
                </a:solidFill>
              </a:rPr>
              <a:t>периоде</a:t>
            </a:r>
            <a:r>
              <a:rPr lang="ru-RU" sz="1500" b="0" dirty="0">
                <a:solidFill>
                  <a:schemeClr val="tx1"/>
                </a:solidFill>
              </a:rPr>
              <a:t>, в котором была произведена их </a:t>
            </a:r>
            <a:r>
              <a:rPr lang="ru-RU" sz="1500" dirty="0">
                <a:solidFill>
                  <a:schemeClr val="tx1"/>
                </a:solidFill>
              </a:rPr>
              <a:t>фактическая оплата </a:t>
            </a:r>
            <a:r>
              <a:rPr lang="ru-RU" sz="1500" b="0" dirty="0">
                <a:solidFill>
                  <a:schemeClr val="tx1"/>
                </a:solidFill>
              </a:rPr>
              <a:t>после перехода на </a:t>
            </a:r>
            <a:r>
              <a:rPr lang="ru-RU" sz="1500" b="0" dirty="0" err="1" smtClean="0">
                <a:solidFill>
                  <a:schemeClr val="tx1"/>
                </a:solidFill>
              </a:rPr>
              <a:t>УСН</a:t>
            </a:r>
            <a:r>
              <a:rPr lang="ru-RU" sz="1500" b="0" dirty="0" smtClean="0">
                <a:solidFill>
                  <a:schemeClr val="tx1"/>
                </a:solidFill>
              </a:rPr>
              <a:t>, при </a:t>
            </a:r>
            <a:r>
              <a:rPr lang="ru-RU" sz="1500" b="0" dirty="0">
                <a:solidFill>
                  <a:schemeClr val="tx1"/>
                </a:solidFill>
              </a:rPr>
              <a:t>наличии первичных документов </a:t>
            </a:r>
            <a:r>
              <a:rPr lang="ru-RU" sz="1500" b="0" dirty="0" smtClean="0">
                <a:solidFill>
                  <a:schemeClr val="tx1"/>
                </a:solidFill>
              </a:rPr>
              <a:t>(п. </a:t>
            </a:r>
            <a:r>
              <a:rPr lang="ru-RU" sz="1500" b="0" dirty="0">
                <a:solidFill>
                  <a:schemeClr val="tx1"/>
                </a:solidFill>
              </a:rPr>
              <a:t>2 </a:t>
            </a:r>
            <a:r>
              <a:rPr lang="ru-RU" sz="1500" b="0" dirty="0" smtClean="0">
                <a:solidFill>
                  <a:schemeClr val="tx1"/>
                </a:solidFill>
              </a:rPr>
              <a:t>ст. </a:t>
            </a:r>
            <a:r>
              <a:rPr lang="ru-RU" sz="1500" b="0" dirty="0">
                <a:solidFill>
                  <a:schemeClr val="tx1"/>
                </a:solidFill>
              </a:rPr>
              <a:t>346.16, </a:t>
            </a:r>
            <a:r>
              <a:rPr lang="ru-RU" sz="1500" b="0" dirty="0" smtClean="0">
                <a:solidFill>
                  <a:schemeClr val="tx1"/>
                </a:solidFill>
              </a:rPr>
              <a:t>п. </a:t>
            </a:r>
            <a:r>
              <a:rPr lang="ru-RU" sz="1500" b="0" dirty="0">
                <a:solidFill>
                  <a:schemeClr val="tx1"/>
                </a:solidFill>
              </a:rPr>
              <a:t>1 </a:t>
            </a:r>
            <a:r>
              <a:rPr lang="ru-RU" sz="1500" b="0" dirty="0" smtClean="0">
                <a:solidFill>
                  <a:schemeClr val="tx1"/>
                </a:solidFill>
              </a:rPr>
              <a:t>ст. </a:t>
            </a:r>
            <a:r>
              <a:rPr lang="ru-RU" sz="1500" b="0" dirty="0">
                <a:solidFill>
                  <a:schemeClr val="tx1"/>
                </a:solidFill>
              </a:rPr>
              <a:t>252 </a:t>
            </a:r>
            <a:r>
              <a:rPr lang="ru-RU" sz="1500" b="0" dirty="0" err="1" smtClean="0">
                <a:solidFill>
                  <a:schemeClr val="tx1"/>
                </a:solidFill>
              </a:rPr>
              <a:t>НК</a:t>
            </a:r>
            <a:r>
              <a:rPr lang="ru-RU" sz="1500" b="0" dirty="0" smtClean="0">
                <a:solidFill>
                  <a:schemeClr val="tx1"/>
                </a:solidFill>
              </a:rPr>
              <a:t> РФ) </a:t>
            </a:r>
            <a:endParaRPr lang="ru-RU" sz="15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7956" y="89090"/>
            <a:ext cx="7853821" cy="695681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700" dirty="0">
                <a:solidFill>
                  <a:schemeClr val="dk1"/>
                </a:solidFill>
                <a:latin typeface="Arial Narrow" panose="020B0606020202030204" pitchFamily="34" charset="0"/>
                <a:ea typeface="Trebuchet MS"/>
                <a:cs typeface="Times New Roman" panose="02020603050405020304" pitchFamily="18" charset="0"/>
                <a:sym typeface="Trebuchet MS"/>
              </a:rPr>
              <a:t> </a:t>
            </a: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вопросы в связи с отменой </a:t>
            </a:r>
            <a:r>
              <a:rPr lang="ru-RU" sz="27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r>
              <a:rPr lang="en-US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ФНС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20.11.2020 №</a:t>
            </a:r>
            <a:r>
              <a:rPr lang="ru-RU" sz="16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-4-3/19053</a:t>
            </a:r>
            <a:r>
              <a:rPr lang="en-US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4" y="692696"/>
            <a:ext cx="8139113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2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13369</TotalTime>
  <Words>1934</Words>
  <Application>Microsoft Office PowerPoint</Application>
  <PresentationFormat>Экран (4:3)</PresentationFormat>
  <Paragraphs>159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9_Present_FNS2012_A4</vt:lpstr>
      <vt:lpstr>Презентация PowerPoint</vt:lpstr>
      <vt:lpstr>   ИП при применении УСН и ПСН должны вести КНИГУ ЧЕТА ДОХОДОВ И РАСХОДОВ.  Приказ Минфина России от 22.10.2012 N 135н "Об утверждении форм Книги учета доходов и расходов организаций и индивидуальных предпринимателей, применяющих упрощенную систему налогообложения, Книги учета доходов индивидуальных предпринимателей, применяющих патентную систему налогообложения, и Порядков их заполнения“  </vt:lpstr>
      <vt:lpstr> Основные изменения по УСН (глава 26.2 НК РФ) Федеральный закон от 31.07.2020 N 266-ФЗ "О внесении изменений в главу 26.2 НК РФ и статью 2 Федерального закона "О внесении изменений в часть вторую НК РФ "</vt:lpstr>
      <vt:lpstr> </vt:lpstr>
      <vt:lpstr> Закон УР № 66-РЗ от 29.11.2017:  1) добавлены части 8 и 9 в статью 1</vt:lpstr>
      <vt:lpstr> Основные изменения по ПСН (глава 26.5 НК РФ) Федеральные законы от 06.02.2020 N 8-ФЗ "О внесении изменений в статьи 346.43 и 346.45 НК РФ" и от 23.11.2020 ФЗ №373 "О внесении изменений в гл. 26.2 и 26.5 НК РФ и статью 2 ФЗ "О применении ККТ при осуществлении расчетов в РФ"</vt:lpstr>
      <vt:lpstr> Основные изменения по ПСН (глава 26.5 НК РФ)  ФЗ №373 от 23.11.2020</vt:lpstr>
      <vt:lpstr>   СД-4-3/20508@ от 11.12.2020 О направлении рекомендуемой формы заявления на получение патента  </vt:lpstr>
      <vt:lpstr> Основные вопросы в связи с отменой ЕНВД письмо ФНС России от 20.11.2020 №СД-4-3/19053@</vt:lpstr>
      <vt:lpstr>Основные вопросы в связи с отменой ЕНВД письмо ФНС России от 20.11.2020 №СД-4-3/19053@</vt:lpstr>
      <vt:lpstr>Основные вопросы в связи с отменой ЕНВД письмо ФНС России от 20.11.2020 №СД-4-3/19053@</vt:lpstr>
      <vt:lpstr>Основные вопросы в связи с отменой ЕНВД письмо ФНС России от 20.11.2020 №СД-4-3/19053@</vt:lpstr>
      <vt:lpstr>Основные вопросы в связи с отменой ЕНВД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Шиляева Ирина Леонидовна</cp:lastModifiedBy>
  <cp:revision>406</cp:revision>
  <cp:lastPrinted>2020-11-25T06:11:15Z</cp:lastPrinted>
  <dcterms:created xsi:type="dcterms:W3CDTF">2015-03-27T13:19:33Z</dcterms:created>
  <dcterms:modified xsi:type="dcterms:W3CDTF">2020-12-17T05:24:02Z</dcterms:modified>
</cp:coreProperties>
</file>